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8" r:id="rId3"/>
    <p:sldId id="257" r:id="rId4"/>
    <p:sldId id="274" r:id="rId5"/>
    <p:sldId id="263" r:id="rId6"/>
    <p:sldId id="264" r:id="rId7"/>
    <p:sldId id="270" r:id="rId8"/>
    <p:sldId id="271" r:id="rId9"/>
    <p:sldId id="273" r:id="rId10"/>
    <p:sldId id="288" r:id="rId11"/>
    <p:sldId id="290" r:id="rId12"/>
    <p:sldId id="289" r:id="rId13"/>
    <p:sldId id="275" r:id="rId14"/>
    <p:sldId id="276" r:id="rId15"/>
    <p:sldId id="277" r:id="rId16"/>
    <p:sldId id="272" r:id="rId17"/>
    <p:sldId id="284" r:id="rId18"/>
    <p:sldId id="278" r:id="rId19"/>
    <p:sldId id="279" r:id="rId20"/>
    <p:sldId id="281" r:id="rId21"/>
    <p:sldId id="260" r:id="rId22"/>
    <p:sldId id="280" r:id="rId23"/>
    <p:sldId id="261" r:id="rId24"/>
    <p:sldId id="259" r:id="rId25"/>
    <p:sldId id="282" r:id="rId26"/>
    <p:sldId id="291" r:id="rId27"/>
    <p:sldId id="283" r:id="rId28"/>
    <p:sldId id="262" r:id="rId29"/>
    <p:sldId id="292"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109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0DB61-6945-49CE-882F-D1591C76F820}" type="datetimeFigureOut">
              <a:rPr lang="en-US" smtClean="0"/>
              <a:t>9/19/2014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16060-9F92-4AFC-B079-97178FCC4A83}" type="slidenum">
              <a:rPr lang="en-US" smtClean="0"/>
              <a:t>‹#›</a:t>
            </a:fld>
            <a:endParaRPr lang="en-US"/>
          </a:p>
        </p:txBody>
      </p:sp>
    </p:spTree>
    <p:extLst>
      <p:ext uri="{BB962C8B-B14F-4D97-AF65-F5344CB8AC3E}">
        <p14:creationId xmlns:p14="http://schemas.microsoft.com/office/powerpoint/2010/main" val="4272553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the numbers next to the food. This represents their nutritional value. The higher the number the bigger or the more  nutritional</a:t>
            </a:r>
            <a:r>
              <a:rPr lang="en-US" baseline="0" dirty="0" smtClean="0"/>
              <a:t> value for your body in it’s natural state before cooking</a:t>
            </a:r>
            <a:endParaRPr lang="en-US" dirty="0" smtClean="0"/>
          </a:p>
        </p:txBody>
      </p:sp>
      <p:sp>
        <p:nvSpPr>
          <p:cNvPr id="4" name="Slide Number Placeholder 3"/>
          <p:cNvSpPr>
            <a:spLocks noGrp="1"/>
          </p:cNvSpPr>
          <p:nvPr>
            <p:ph type="sldNum" sz="quarter" idx="10"/>
          </p:nvPr>
        </p:nvSpPr>
        <p:spPr/>
        <p:txBody>
          <a:bodyPr/>
          <a:lstStyle/>
          <a:p>
            <a:fld id="{62F16060-9F92-4AFC-B079-97178FCC4A83}" type="slidenum">
              <a:rPr lang="en-US" smtClean="0"/>
              <a:t>8</a:t>
            </a:fld>
            <a:endParaRPr lang="en-US"/>
          </a:p>
        </p:txBody>
      </p:sp>
    </p:spTree>
    <p:extLst>
      <p:ext uri="{BB962C8B-B14F-4D97-AF65-F5344CB8AC3E}">
        <p14:creationId xmlns:p14="http://schemas.microsoft.com/office/powerpoint/2010/main" val="140713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Harvesting,</a:t>
            </a:r>
            <a:r>
              <a:rPr lang="en-US" baseline="0" dirty="0" smtClean="0"/>
              <a:t> moving to freezer plant. Some nutrients are lost in blanching not all freezer plants blanch more steam for IQF then cold air blast.</a:t>
            </a:r>
          </a:p>
          <a:p>
            <a:r>
              <a:rPr lang="en-US" baseline="0" dirty="0" smtClean="0"/>
              <a:t>All these processes occur before the food even gets a day past it’s so called best by or after its expiration date. So what processes and or events will further make a food product after this process further cause a food to have it’s nutritional value compromised?</a:t>
            </a:r>
            <a:endParaRPr lang="en-US" dirty="0"/>
          </a:p>
        </p:txBody>
      </p:sp>
      <p:sp>
        <p:nvSpPr>
          <p:cNvPr id="4" name="Slide Number Placeholder 3"/>
          <p:cNvSpPr>
            <a:spLocks noGrp="1"/>
          </p:cNvSpPr>
          <p:nvPr>
            <p:ph type="sldNum" sz="quarter" idx="10"/>
          </p:nvPr>
        </p:nvSpPr>
        <p:spPr/>
        <p:txBody>
          <a:bodyPr/>
          <a:lstStyle/>
          <a:p>
            <a:fld id="{62F16060-9F92-4AFC-B079-97178FCC4A83}" type="slidenum">
              <a:rPr lang="en-US" smtClean="0"/>
              <a:t>11</a:t>
            </a:fld>
            <a:endParaRPr lang="en-US"/>
          </a:p>
        </p:txBody>
      </p:sp>
    </p:spTree>
    <p:extLst>
      <p:ext uri="{BB962C8B-B14F-4D97-AF65-F5344CB8AC3E}">
        <p14:creationId xmlns:p14="http://schemas.microsoft.com/office/powerpoint/2010/main" val="121361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method of cooking is microwave= quick, exposes food to heat for the smallest amount of time and uses a minimal amount of liquid.</a:t>
            </a:r>
          </a:p>
          <a:p>
            <a:r>
              <a:rPr lang="en-US" dirty="0" smtClean="0"/>
              <a:t>Boiling spinach can remove up to</a:t>
            </a:r>
            <a:r>
              <a:rPr lang="en-US" baseline="0" dirty="0" smtClean="0"/>
              <a:t> 70% of folate/folic acid. Microwaving can retain 80-100% of folic acid leaving it bioavailable for you body to use for nourishment.</a:t>
            </a:r>
          </a:p>
          <a:p>
            <a:r>
              <a:rPr lang="en-US" baseline="0" dirty="0" smtClean="0"/>
              <a:t>Cooking bacon on a griddle until crispy can create cancer causing nitrosamines.</a:t>
            </a:r>
            <a:endParaRPr lang="en-US" dirty="0"/>
          </a:p>
        </p:txBody>
      </p:sp>
      <p:sp>
        <p:nvSpPr>
          <p:cNvPr id="4" name="Slide Number Placeholder 3"/>
          <p:cNvSpPr>
            <a:spLocks noGrp="1"/>
          </p:cNvSpPr>
          <p:nvPr>
            <p:ph type="sldNum" sz="quarter" idx="10"/>
          </p:nvPr>
        </p:nvSpPr>
        <p:spPr/>
        <p:txBody>
          <a:bodyPr/>
          <a:lstStyle/>
          <a:p>
            <a:fld id="{62F16060-9F92-4AFC-B079-97178FCC4A83}" type="slidenum">
              <a:rPr lang="en-US" smtClean="0"/>
              <a:t>12</a:t>
            </a:fld>
            <a:endParaRPr lang="en-US"/>
          </a:p>
        </p:txBody>
      </p:sp>
    </p:spTree>
    <p:extLst>
      <p:ext uri="{BB962C8B-B14F-4D97-AF65-F5344CB8AC3E}">
        <p14:creationId xmlns:p14="http://schemas.microsoft.com/office/powerpoint/2010/main" val="210109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16060-9F92-4AFC-B079-97178FCC4A83}" type="slidenum">
              <a:rPr lang="en-US" smtClean="0"/>
              <a:t>31</a:t>
            </a:fld>
            <a:endParaRPr lang="en-US"/>
          </a:p>
        </p:txBody>
      </p:sp>
    </p:spTree>
    <p:extLst>
      <p:ext uri="{BB962C8B-B14F-4D97-AF65-F5344CB8AC3E}">
        <p14:creationId xmlns:p14="http://schemas.microsoft.com/office/powerpoint/2010/main" val="892985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EDC79C-3A7A-432A-9837-7CAF9E685962}"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DFCBB-C6FB-43F5-A744-7B268CE17738}"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DC79C-3A7A-432A-9837-7CAF9E685962}"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DFCBB-C6FB-43F5-A744-7B268CE177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DC79C-3A7A-432A-9837-7CAF9E685962}"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DFCBB-C6FB-43F5-A744-7B268CE177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DC79C-3A7A-432A-9837-7CAF9E685962}"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DFCBB-C6FB-43F5-A744-7B268CE1773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EDC79C-3A7A-432A-9837-7CAF9E685962}"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DFCBB-C6FB-43F5-A744-7B268CE17738}"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EDC79C-3A7A-432A-9837-7CAF9E685962}"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DFCBB-C6FB-43F5-A744-7B268CE1773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EDC79C-3A7A-432A-9837-7CAF9E685962}" type="datetimeFigureOut">
              <a:rPr lang="en-US" smtClean="0"/>
              <a:t>9/19/2014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ADFCBB-C6FB-43F5-A744-7B268CE17738}"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EDC79C-3A7A-432A-9837-7CAF9E685962}" type="datetimeFigureOut">
              <a:rPr lang="en-US" smtClean="0"/>
              <a:t>9/19/2014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ADFCBB-C6FB-43F5-A744-7B268CE1773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DC79C-3A7A-432A-9837-7CAF9E685962}" type="datetimeFigureOut">
              <a:rPr lang="en-US" smtClean="0"/>
              <a:t>9/19/2014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ADFCBB-C6FB-43F5-A744-7B268CE177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EDC79C-3A7A-432A-9837-7CAF9E685962}"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DFCBB-C6FB-43F5-A744-7B268CE17738}"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EDC79C-3A7A-432A-9837-7CAF9E685962}"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DFCBB-C6FB-43F5-A744-7B268CE1773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3EDC79C-3A7A-432A-9837-7CAF9E685962}" type="datetimeFigureOut">
              <a:rPr lang="en-US" smtClean="0"/>
              <a:t>9/19/2014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EADFCBB-C6FB-43F5-A744-7B268CE17738}"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www.eatbydate.com/whats-in-a-date-shelf-lif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mykqGHfraL2vZM&amp;tbnid=ocYZTEniEt7itM:&amp;ved=0CAUQjRw&amp;url=http://www.universetoday.com/19244/extracting-water-from-the-moon-with-basic-home-appliances/&amp;ei=hN_0U_eMI_LJsQTW2ILwAw&amp;bvm=bv.73231344,d.cWc&amp;psig=AFQjCNHLTJRA71rJPTJEQp7k3In0f4tHeA&amp;ust=1408643329540687"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lifescript.com/health/a-z/conditions_a-z/conditions/b/botulism.aspx" TargetMode="Externa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sa=i&amp;rct=j&amp;q=&amp;esrc=s&amp;source=images&amp;cd=&amp;cad=rja&amp;uact=8&amp;docid=yCN_T1lsJInLiM&amp;tbnid=fS5KeCvKcnNv7M:&amp;ved=0CAUQjRw&amp;url=http://beartoons.com/2013/07/24/when-food-goes-bad/&amp;ei=7al7U6CAJ8yayATO8oCICQ&amp;bvm=bv.67229260,d.aWw&amp;psig=AFQjCNHmAk5GJW7z5e1-HQtizao0i2sIHg&amp;ust=140069940566117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eatbydate.com/wp-content/uploads/butter.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abcnews.go.com/GMA/video/daily-table-grocery-store-sell-expired-food-2163477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eatbydate.com/whats-in-a-date-shelf-lif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vm.cfsan.fda.gov/~lrd/advice.html" TargetMode="External"/><Relationship Id="rId7" Type="http://schemas.openxmlformats.org/officeDocument/2006/relationships/hyperlink" Target="http://www.fsis.usda.gov/oa/faq/hotlinefaqindex.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fmi.org/consumer/foodkeeper/brochure.cfm" TargetMode="External"/><Relationship Id="rId5" Type="http://schemas.openxmlformats.org/officeDocument/2006/relationships/hyperlink" Target="http://www.cdc.gov/ncidod/dbmd/diseaseinfo/foodborneinfections_g.htm" TargetMode="External"/><Relationship Id="rId4" Type="http://schemas.openxmlformats.org/officeDocument/2006/relationships/hyperlink" Target="http://www.fsis.usda.gov/oa/pubs/dating.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0"/>
            <a:ext cx="7543800" cy="2819400"/>
          </a:xfrm>
        </p:spPr>
        <p:txBody>
          <a:bodyPr/>
          <a:lstStyle/>
          <a:p>
            <a:r>
              <a:rPr lang="en-US" dirty="0" smtClean="0"/>
              <a:t>Nutritional Value Of Expired Foods</a:t>
            </a:r>
            <a:endParaRPr lang="en-US" dirty="0"/>
          </a:p>
        </p:txBody>
      </p:sp>
      <p:sp>
        <p:nvSpPr>
          <p:cNvPr id="3" name="Subtitle 2"/>
          <p:cNvSpPr>
            <a:spLocks noGrp="1"/>
          </p:cNvSpPr>
          <p:nvPr>
            <p:ph type="subTitle" idx="1"/>
          </p:nvPr>
        </p:nvSpPr>
        <p:spPr>
          <a:xfrm>
            <a:off x="381000" y="4769140"/>
            <a:ext cx="5867400" cy="990600"/>
          </a:xfrm>
        </p:spPr>
        <p:txBody>
          <a:bodyPr>
            <a:normAutofit fontScale="85000" lnSpcReduction="20000"/>
          </a:bodyPr>
          <a:lstStyle/>
          <a:p>
            <a:r>
              <a:rPr lang="en-US" dirty="0" smtClean="0"/>
              <a:t>Presented by: Laura Lynn Iacono MS, RDN</a:t>
            </a:r>
            <a:br>
              <a:rPr lang="en-US" dirty="0" smtClean="0"/>
            </a:br>
            <a:r>
              <a:rPr lang="en-US" dirty="0" smtClean="0"/>
              <a:t>Nutrition Resource Manager</a:t>
            </a:r>
            <a:br>
              <a:rPr lang="en-US" dirty="0" smtClean="0"/>
            </a:br>
            <a:r>
              <a:rPr lang="en-US" dirty="0" smtClean="0"/>
              <a:t>Long Island Cares- Harry Chapin Food Bank</a:t>
            </a:r>
            <a:endParaRPr lang="en-US" dirty="0"/>
          </a:p>
        </p:txBody>
      </p:sp>
      <p:pic>
        <p:nvPicPr>
          <p:cNvPr id="1026" name="Picture 2" descr="http://www.playasonly.com/wp-content/uploads/2011/04/expir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
            <a:ext cx="2667000" cy="1987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2.publicschoolreview.com/article/370x370/306/iStock_000017998430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76200"/>
            <a:ext cx="2590800" cy="19766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ood Date Myth">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76200"/>
            <a:ext cx="1981200" cy="1976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800" y="4419600"/>
            <a:ext cx="2438400" cy="1689681"/>
          </a:xfrm>
          <a:prstGeom prst="rect">
            <a:avLst/>
          </a:prstGeom>
        </p:spPr>
      </p:pic>
    </p:spTree>
    <p:extLst>
      <p:ext uri="{BB962C8B-B14F-4D97-AF65-F5344CB8AC3E}">
        <p14:creationId xmlns:p14="http://schemas.microsoft.com/office/powerpoint/2010/main" val="341200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Stability of Various Nutrients in Storage</a:t>
            </a:r>
            <a:endParaRPr lang="en-US" dirty="0"/>
          </a:p>
        </p:txBody>
      </p:sp>
      <p:sp>
        <p:nvSpPr>
          <p:cNvPr id="3" name="Text Placeholder 2"/>
          <p:cNvSpPr>
            <a:spLocks noGrp="1"/>
          </p:cNvSpPr>
          <p:nvPr>
            <p:ph type="body" idx="1"/>
          </p:nvPr>
        </p:nvSpPr>
        <p:spPr/>
        <p:txBody>
          <a:bodyPr/>
          <a:lstStyle/>
          <a:p>
            <a:r>
              <a:rPr lang="en-US" dirty="0" smtClean="0"/>
              <a:t>Nutrient</a:t>
            </a:r>
            <a:endParaRPr lang="en-US" dirty="0"/>
          </a:p>
        </p:txBody>
      </p:sp>
      <p:sp>
        <p:nvSpPr>
          <p:cNvPr id="4" name="Content Placeholder 3"/>
          <p:cNvSpPr>
            <a:spLocks noGrp="1"/>
          </p:cNvSpPr>
          <p:nvPr>
            <p:ph sz="half" idx="2"/>
          </p:nvPr>
        </p:nvSpPr>
        <p:spPr>
          <a:xfrm>
            <a:off x="758952" y="1329264"/>
            <a:ext cx="3657600" cy="3242736"/>
          </a:xfrm>
        </p:spPr>
        <p:txBody>
          <a:bodyPr>
            <a:normAutofit lnSpcReduction="10000"/>
          </a:bodyPr>
          <a:lstStyle/>
          <a:p>
            <a:r>
              <a:rPr lang="en-US" dirty="0" smtClean="0"/>
              <a:t>Vitamin A &amp; B-Carotenes</a:t>
            </a:r>
          </a:p>
          <a:p>
            <a:r>
              <a:rPr lang="en-US" dirty="0" smtClean="0"/>
              <a:t>Vitamin C</a:t>
            </a:r>
          </a:p>
          <a:p>
            <a:r>
              <a:rPr lang="en-US" dirty="0" smtClean="0"/>
              <a:t>Vitamin D</a:t>
            </a:r>
          </a:p>
          <a:p>
            <a:r>
              <a:rPr lang="en-US" dirty="0" smtClean="0"/>
              <a:t>Folic Acid &amp; </a:t>
            </a:r>
            <a:r>
              <a:rPr lang="en-US" dirty="0" err="1" smtClean="0"/>
              <a:t>Vit</a:t>
            </a:r>
            <a:r>
              <a:rPr lang="en-US" dirty="0" smtClean="0"/>
              <a:t> K</a:t>
            </a:r>
          </a:p>
          <a:p>
            <a:r>
              <a:rPr lang="en-US" dirty="0" smtClean="0"/>
              <a:t>Vitamin B-6</a:t>
            </a:r>
          </a:p>
          <a:p>
            <a:r>
              <a:rPr lang="en-US" dirty="0" smtClean="0"/>
              <a:t>Carbohydrate &amp; Protein</a:t>
            </a:r>
          </a:p>
          <a:p>
            <a:r>
              <a:rPr lang="en-US" dirty="0" smtClean="0"/>
              <a:t>Fat</a:t>
            </a:r>
            <a:br>
              <a:rPr lang="en-US" dirty="0" smtClean="0"/>
            </a:br>
            <a:endParaRPr lang="en-US" dirty="0" smtClean="0"/>
          </a:p>
          <a:p>
            <a:endParaRPr lang="en-US" dirty="0"/>
          </a:p>
        </p:txBody>
      </p:sp>
      <p:sp>
        <p:nvSpPr>
          <p:cNvPr id="5" name="Text Placeholder 4"/>
          <p:cNvSpPr>
            <a:spLocks noGrp="1"/>
          </p:cNvSpPr>
          <p:nvPr>
            <p:ph type="body" sz="quarter" idx="3"/>
          </p:nvPr>
        </p:nvSpPr>
        <p:spPr>
          <a:xfrm>
            <a:off x="4648200" y="381000"/>
            <a:ext cx="3657600" cy="944562"/>
          </a:xfrm>
        </p:spPr>
        <p:txBody>
          <a:bodyPr/>
          <a:lstStyle/>
          <a:p>
            <a:r>
              <a:rPr lang="en-US" dirty="0" smtClean="0"/>
              <a:t>Stability</a:t>
            </a:r>
            <a:br>
              <a:rPr lang="en-US" dirty="0" smtClean="0"/>
            </a:br>
            <a:r>
              <a:rPr lang="en-US" dirty="0" smtClean="0"/>
              <a:t> &amp; Sensitivity of Nutrient</a:t>
            </a:r>
            <a:endParaRPr lang="en-US" dirty="0"/>
          </a:p>
        </p:txBody>
      </p:sp>
      <p:sp>
        <p:nvSpPr>
          <p:cNvPr id="6" name="Content Placeholder 5"/>
          <p:cNvSpPr>
            <a:spLocks noGrp="1"/>
          </p:cNvSpPr>
          <p:nvPr>
            <p:ph sz="quarter" idx="4"/>
          </p:nvPr>
        </p:nvSpPr>
        <p:spPr>
          <a:xfrm>
            <a:off x="4645152" y="1329264"/>
            <a:ext cx="3657600" cy="3318936"/>
          </a:xfrm>
        </p:spPr>
        <p:txBody>
          <a:bodyPr>
            <a:normAutofit lnSpcReduction="10000"/>
          </a:bodyPr>
          <a:lstStyle/>
          <a:p>
            <a:r>
              <a:rPr lang="en-US" dirty="0" smtClean="0"/>
              <a:t>Air, light &amp; heat</a:t>
            </a:r>
          </a:p>
          <a:p>
            <a:r>
              <a:rPr lang="en-US" dirty="0" smtClean="0"/>
              <a:t>Same</a:t>
            </a:r>
          </a:p>
          <a:p>
            <a:r>
              <a:rPr lang="en-US" dirty="0" smtClean="0"/>
              <a:t>Light and Heat</a:t>
            </a:r>
          </a:p>
          <a:p>
            <a:r>
              <a:rPr lang="en-US" dirty="0" smtClean="0"/>
              <a:t>Air, light &amp; heat</a:t>
            </a:r>
          </a:p>
          <a:p>
            <a:r>
              <a:rPr lang="en-US" dirty="0" smtClean="0"/>
              <a:t>Air, light &amp; heat</a:t>
            </a:r>
            <a:endParaRPr lang="en-US" dirty="0"/>
          </a:p>
          <a:p>
            <a:r>
              <a:rPr lang="en-US" dirty="0" smtClean="0"/>
              <a:t>Relatively stable</a:t>
            </a:r>
          </a:p>
          <a:p>
            <a:r>
              <a:rPr lang="en-US" dirty="0" smtClean="0"/>
              <a:t>Can become rancid at </a:t>
            </a:r>
            <a:r>
              <a:rPr lang="en-US" smtClean="0"/>
              <a:t>higher temperatures</a:t>
            </a:r>
            <a:endParaRPr lang="en-US" dirty="0" smtClean="0"/>
          </a:p>
          <a:p>
            <a:endParaRPr lang="en-US" dirty="0"/>
          </a:p>
        </p:txBody>
      </p:sp>
    </p:spTree>
    <p:extLst>
      <p:ext uri="{BB962C8B-B14F-4D97-AF65-F5344CB8AC3E}">
        <p14:creationId xmlns:p14="http://schemas.microsoft.com/office/powerpoint/2010/main" val="3414601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0"/>
            <a:ext cx="5943600" cy="685800"/>
          </a:xfrm>
        </p:spPr>
        <p:txBody>
          <a:bodyPr>
            <a:normAutofit/>
          </a:bodyPr>
          <a:lstStyle/>
          <a:p>
            <a:r>
              <a:rPr lang="en-US" sz="3600" dirty="0" smtClean="0"/>
              <a:t>Farm to Can or Freezer is best</a:t>
            </a:r>
            <a:endParaRPr lang="en-US" sz="3600" dirty="0"/>
          </a:p>
        </p:txBody>
      </p:sp>
      <p:pic>
        <p:nvPicPr>
          <p:cNvPr id="1026" name="Picture 2" descr="http://3.bp.blogspot.com/-FibF0wURgm0/Tzve-e2GMJI/AAAAAAAAGic/Qfz5K2gsUzo/s1600/Canning+Fruit+Canning+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33400"/>
            <a:ext cx="40386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atlivetravelwrite.com/wp-content/uploads/2011/12/Screen-shot-2011-12-26-at-7.16.30-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7200"/>
            <a:ext cx="48006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574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24400"/>
            <a:ext cx="6400800" cy="1447800"/>
          </a:xfrm>
        </p:spPr>
        <p:txBody>
          <a:bodyPr>
            <a:normAutofit fontScale="90000"/>
          </a:bodyPr>
          <a:lstStyle/>
          <a:p>
            <a:r>
              <a:rPr lang="en-US" sz="4400" dirty="0" smtClean="0"/>
              <a:t>How does microwaving affect the nutritional value of food?</a:t>
            </a:r>
            <a:endParaRPr lang="en-US" sz="4400" dirty="0"/>
          </a:p>
        </p:txBody>
      </p:sp>
      <p:sp>
        <p:nvSpPr>
          <p:cNvPr id="3" name="Text Placeholder 2"/>
          <p:cNvSpPr>
            <a:spLocks noGrp="1"/>
          </p:cNvSpPr>
          <p:nvPr>
            <p:ph type="body" idx="1"/>
          </p:nvPr>
        </p:nvSpPr>
        <p:spPr/>
        <p:txBody>
          <a:bodyPr/>
          <a:lstStyle/>
          <a:p>
            <a:r>
              <a:rPr lang="en-US" dirty="0" smtClean="0"/>
              <a:t>Pros</a:t>
            </a:r>
            <a:endParaRPr lang="en-US" dirty="0"/>
          </a:p>
        </p:txBody>
      </p:sp>
      <p:sp>
        <p:nvSpPr>
          <p:cNvPr id="4" name="Content Placeholder 3"/>
          <p:cNvSpPr>
            <a:spLocks noGrp="1"/>
          </p:cNvSpPr>
          <p:nvPr>
            <p:ph sz="half" idx="2"/>
          </p:nvPr>
        </p:nvSpPr>
        <p:spPr>
          <a:xfrm>
            <a:off x="758952" y="1329264"/>
            <a:ext cx="3657600" cy="3547536"/>
          </a:xfrm>
        </p:spPr>
        <p:txBody>
          <a:bodyPr/>
          <a:lstStyle/>
          <a:p>
            <a:r>
              <a:rPr lang="en-US" dirty="0" smtClean="0"/>
              <a:t>Cooks quickly</a:t>
            </a:r>
          </a:p>
          <a:p>
            <a:r>
              <a:rPr lang="en-US" dirty="0" smtClean="0"/>
              <a:t>Small heat time exposure</a:t>
            </a:r>
          </a:p>
          <a:p>
            <a:r>
              <a:rPr lang="en-US" dirty="0" smtClean="0"/>
              <a:t>Minimal to zero liquid needed</a:t>
            </a:r>
          </a:p>
          <a:p>
            <a:r>
              <a:rPr lang="en-US" dirty="0" smtClean="0"/>
              <a:t>Retains vitamins &amp; minerals in all foods</a:t>
            </a:r>
          </a:p>
          <a:p>
            <a:r>
              <a:rPr lang="en-US" dirty="0" smtClean="0"/>
              <a:t>Kills bacteria</a:t>
            </a:r>
          </a:p>
          <a:p>
            <a:r>
              <a:rPr lang="en-US" dirty="0" smtClean="0"/>
              <a:t>Steam vs. boil</a:t>
            </a:r>
          </a:p>
          <a:p>
            <a:pPr algn="ctr"/>
            <a:endParaRPr lang="en-US" dirty="0"/>
          </a:p>
        </p:txBody>
      </p:sp>
      <p:sp>
        <p:nvSpPr>
          <p:cNvPr id="5" name="Text Placeholder 4"/>
          <p:cNvSpPr>
            <a:spLocks noGrp="1"/>
          </p:cNvSpPr>
          <p:nvPr>
            <p:ph type="body" sz="quarter" idx="3"/>
          </p:nvPr>
        </p:nvSpPr>
        <p:spPr/>
        <p:txBody>
          <a:bodyPr/>
          <a:lstStyle/>
          <a:p>
            <a:r>
              <a:rPr lang="en-US" dirty="0" smtClean="0"/>
              <a:t>Cons</a:t>
            </a:r>
            <a:endParaRPr lang="en-US" dirty="0"/>
          </a:p>
        </p:txBody>
      </p:sp>
      <p:sp>
        <p:nvSpPr>
          <p:cNvPr id="6" name="Content Placeholder 5"/>
          <p:cNvSpPr>
            <a:spLocks noGrp="1"/>
          </p:cNvSpPr>
          <p:nvPr>
            <p:ph sz="quarter" idx="4"/>
          </p:nvPr>
        </p:nvSpPr>
        <p:spPr>
          <a:xfrm>
            <a:off x="4645152" y="1329264"/>
            <a:ext cx="3657600" cy="3471336"/>
          </a:xfrm>
        </p:spPr>
        <p:txBody>
          <a:bodyPr>
            <a:normAutofit lnSpcReduction="10000"/>
          </a:bodyPr>
          <a:lstStyle/>
          <a:p>
            <a:r>
              <a:rPr lang="en-US" dirty="0" smtClean="0"/>
              <a:t>Over cooking ruins food texture and taste if not properly used</a:t>
            </a:r>
          </a:p>
          <a:p>
            <a:r>
              <a:rPr lang="en-US" dirty="0" smtClean="0"/>
              <a:t>Scalding and burns</a:t>
            </a:r>
          </a:p>
          <a:p>
            <a:r>
              <a:rPr lang="en-US" dirty="0" smtClean="0"/>
              <a:t>Most food items should be covered</a:t>
            </a:r>
          </a:p>
          <a:p>
            <a:r>
              <a:rPr lang="en-US" dirty="0" smtClean="0"/>
              <a:t>None regarding nutritional value and retention of nutrients </a:t>
            </a:r>
            <a:endParaRPr lang="en-US" dirty="0"/>
          </a:p>
        </p:txBody>
      </p:sp>
      <p:sp>
        <p:nvSpPr>
          <p:cNvPr id="7" name="AutoShape 2" descr="data:image/jpeg;base64,/9j/4AAQSkZJRgABAQAAAQABAAD/2wCEAAkGBxQTEhUUEhIVFRUWFRUZFxgXFxUVGxsVGRYXFxgYGBcYHCggHBolGx0XITEiJSkrLi4uGB8zODMsNygvLisBCgoKDg0OGhAQGzIlHiU3NDM1NzEsLDc1NDI3Li82NywzLDc3MCw0NDErLSwsLyw3Nzg3NDAsLC4uLTcxLzQ0N//AABEIAKYBMAMBIgACEQEDEQH/xAAcAAEAAgMBAQEAAAAAAAAAAAAABQYDBAcIAgH/xABOEAABAwIDAwYICwQIBQUAAAABAAIDBBEFEiEGMUEHE1FhcaEiMlJygZGxwRQjQlNigpKissLRCDND0xUXJGODo8PhJWRzs9IWNDWT4v/EABkBAQACAwAAAAAAAAAAAAAAAAACBAEDBf/EACoRAQACAQIDBwQDAAAAAAAAAAABAgMEERIhMRMiMkFRkaEFgdHwFFJh/9oADAMBAAIRAxEAPwDuKIiAiIgIiICIiAiIgIiICIiAiIgIiICIiD8J71+qJ2nwg1MGVhDJmObLA/yJ2asPYdWuHFrnDismz2KipgZLlyO1bIw745mEskjPW14cOu1+KCSUbtJV8zSVMvzcEz/sxud7lJKs8pchGF1YG98RjHbKRGO9yCQ2RpeaoaSPyKaBpv0iNoKll8xsygAbgAPUvpARVbazHZA9lFRWNZML5iMzaeHc6eQdzWne63YZzBcOFPCyIPfJlBu+Rxe9ziS5znOPEuJNtwvYWCDdREQEREBERAREQEREBERAREQEREBERAREQEREBERAREQEREBFqVOJwxvZHJKxj33yNe4NL7bwy/jEcQNQttAVdlb8FrA8aQVjmtk6GVYaGxv6hIwBhJ+UyMb3KxLVxSgZPE+KS+V7bXBsQd4c08HA2IPAgFBtKr8oWsEEfztdQs9AqGPPc0qYwOokdEBOLSsJZIbZQ5zdOcYPIeLOAubZrHUFYccwkzyUrg4NbBUCZw1u60UrGtH1ng+hBLKu7X7TCkayOJvO1c5yU8I3ud5breLG3e53QFYJXWaSATYE2G824DrVR2I2afG+SurBetqblwvmEERN2wMPULXI3kdVyEjsjs58EY90j+dqp3Z6iY73v4NHRG0aNbuA7VPooLGtr6SmdzckuaY7oYg6aUnqjjBcO02CCdRQOB4rVVEmZ9EaanynKZntMznaW+KZcMbbNfM697aKeQEREBERAREQEREBERAREQEREBERAREQEREBERAREQEREGrieGxVEZiniZLGd7XtDh1Gx4jpVOdydGDXDcQqqPojLvhEI/wpb95KvEkzW+M4DtICjaraSjj/AHlZTs86aMe1yCvx4ritL/7qkZWRD+LRnLIAPKp5CMx3+IfQrHgeOQVbC+CTNlNntILXsd5MkbgHNPUQouflBwxm+vpz5rw/8N1DzcrmDsJIqczjvywzXNt1yWC/rQX5Fy6q5dcOabNjqpOtscYH3pAe5R8/L7T2+Lop3ec5jPZmQdhWtiMkjYnmFgkkDTkY52QOdwBdY2C4jP8AtBP1yUDR0Zpie4RhRtTy91p/d09M3zhK/wBjwg6uNmq2q1r64sYbf2eivCzsdOfjXg8bZRop/BNn6akblpoGRDiWjwndb3m7nHrJK89yctWKv8TmW+ZCT+IlajuUzHHbp5PRTQ+3mroPUSLynLyh40NXVU4/w2D8i+8L5WsUila91SZWg+FG9rMrhxBIbcdoKD1Sig9jtqYMRp2zwHqew+Mx/FrvceIU4gIiICIiAiIgIiICIiAqVj3Knh1JK+GWV5ljNntbFIbHfa5AB9BV1XmnbOja7H6xr2hw8F1nC4uY4jfXtQX+Xl6oB4sFWe1kIH/dWF3LpEf3WH1L+0tHsDlT4aZjPEY1vmtA9iyoLMeWmd3iYQ/601v9JfLuVyvPi4ZG3zp7+wBVd9QweM9o7SB7VrPxeAb5o/tA+xBa38qGKHxaWjb5zpHexy1ZeUHGXbjRM7GSH8RKqkm0lMP4l+xrj7lrybXQDcJHdjR7yEFkqNqMafvxBjB0MhjHfkv3rcp9ssXaLGtid1mnZf7tgqQ7bFm5sLyeAJA9l1sxYnWP/d4dO7sZK72MQW6ba7FnH/5BrfNpofzXWCTaHE3eNicv1YoGfhYoWPDcYf4mHlvnDL+J4W3Dsljb/wCBFH5z4vc4oE09a83dild9WZzB6m6LTnw2R/7ytrHjodM53tUoOTzGj/Hpm/W/SMrPFyXYofHroG+aZD/phBWTstAdXGRx63/7L7Gy9N5BP1nfqrT/AFR1p8bE7ea2T/yC/RyPVXHFXfZk/mIKyzZymH8Ielzz71nbg8A/gx+loPtU8eRyp4Yo77En8xfDuR2r4Yn6xKPzlBFx0UbfFjYOxjR7AtLaQ2pZeHggetwC19stkK3DWRzS1Yka6QMGV8twbF2ocLWsDxWTa8/2V/az8QQRfJ1Qh8kkjgCGNDRcXF3H9B3q/NgaNzWjsAUFsJS5KRp4yOc4+vKO4X9KsKAl0RAWnW4VDNpJEx3XYB3ocNQtxfoQc02H2rmwur5xl3Mvkmjvo9gOo6nDeDwPUSD6vwbFYqqCOeB4fHI3M0+0EcCDcEcCCvIVBEJKt1xduaQnrGo966FybbWnCqjmZnXoZ3bz/BkOgd5p3HqAPAgh6IRfjXAgEG4OoI6F+oCIiAiIgIiICIiAvPfKFT5NoZj87BG71RsZ+RehFwzlghy41Sv4SUpb6Wul/UIIDFJiyGRzd7WOI7bb1qbJcmVRiNMypNW1jHl4AcHyOBa4tNxoN46VIVUWZj2+U1w9YIV15DJw7CwL+JNK09V8r/zd6CApOQtg/e1zndTIQ37znn2KYpORfD2+O+ok857Wj7rAe9XHFY6h9RTNicWQgvkncMt3ZMojh13BxcSeph1Uugp9JyY4XHupA7z3yP7i6ymKXZWij1ZRUzT08zHf1kXUwiD4iha3xWtb5oA9iTTBtsxtc2HST0AcT+ijdpsRlp6aSWCndUSNGkbTYnpOmpA32GpUfsJiTKumZUc4JJyLTXFjFIbF8LWfIaDYDygASSdUFlWnheKRVDC+F2dge5mYAhpc02dkJFnNvpmFxodVSuVOWTPSMlc+PDpJMtW+M2OpAY2R3yYzxPb0BXymgZGxrI2taxrQGtaAAGgWAA6LIMqKmHa81dWKXDxzjGkGpqgLxxsGpZGdzpHagHcN4BsbXNBqYiyUhphe1rhIwuDhdro81pGniDlJII4gcLrbREBFGYrJUc5TsgDQ10hM73C4bEwXyAXHhvJAB4WJUmg5ry+R3w6M+TVRn/LlHvXO9tXWp+17feV0jl2P/Dox01UQ+5Iua7ZMzMiZ5UzR3Ee9BasHgyQRM8mNgPbYX71Cs2nlffmqCeUAkZmhxBINjYtYVZSrFyOj/hUB8p0x/wA549ynSvFOyvqc/Y04tnP48UrnbsIqvS2UD1mJbTP6TduwqQdrwPaAu1ItvYw58/Ur+UQ4bjNXiFLEZp6ARxggZjMw6k2AytN+5b9HXF1O2Zzct485G+wy5vYt7l0qc4o6Nu+WUvPVb4tp++/1KE2snEVHIBpdoYB22b7LrTeIidodHTZLZMcWso+ycV3Pd0AD1m59isM8LXtLXC4O9R2zcOWEHyiT7h7FJTPytc7oBPqF1FvW/kQ2+eJW4ZNmkaS8U8m8tDWucY3fQs0kHhu3Wt3Neef2csKz1k9QRpDEGjz5Tv8Astd616GQEREBERAREQEREBce5dobVOGy/SmYfTzdvzLsK5f+0DCfgVPMB+5q4yeppa8X+1lHpQUdWLkMkDY62H5upzW6ntLQfTk7lXVK8ks2TEq2L5yGOQfUIafxlB1xa2JVZijc8RSSkWsyMBz3Em2gJA9ZWyiDHTyFzGuc0sJaCWmxLSRctJBIuN2iyLTdicQnFOXESujMjW5X2LA7KSH2y3Btpe+o0W4gxzyFrXODS4hpIa21yQL2F+J3Kl8luaaOor5LCSsnJcwaBjYiY2st5W+53nS6vCj8Ow1lO6dzDlZLJzpadA2QtAkIPAOIDu0uPFBXuUmOWeOChh8E1kuR8nBkUY5x/wBYgaDjYq1UNK2KNkTL5Y2NY3MS45WgNFyd5sFBV+1OG52GSsp88Ty5tpWnK4sdGb5SfkucLH3KRw3aClqDaCphlPkskaXfZvdBU8MoGUeN8xRtyQz0hmnjHiNc2RzY3s8k3uMo01PVa/qMp8JDauapJuZIoYx1Bhkc71lzfsqTQY3TtDwwubnc1zg24uWtIDiBvIBc3XrCyKJxvDHyOglhc1ssEmYZr2dG4ZZYnW1s4WPU5rTwUsgIigNn8KqIKirMkxlp5pBLCHEl8bnX5yPX5A8G1v1QVTl1d/ZaVvlVkZ9TJB71z3aDWakb0ztPoBbf2q68uk/h4dFwdM9x+qYmj8TlTMU1rKMfTefw/ogtkwOV1t9jbtsorZja7EMPpmU/9HtkZHmsQ45jme55vlLr6uO4KYRZiZjohkx1yRtaNxnLG5v7/DZmdYeT3OjatqDlqoj40NQ36sbh+O/ctVYZqSN3jRsd2tB9oU+1srTocM+XyganHW4nioqGNe2KGEBgfa99RqASAS55O/5KjeUaqvzMDdSTnI+638yt1JQRRk83Gxma18rQ29t25c/mm+EYg9+9rCbdFm+CPWdVCZ3ndapWKVisdIS8EQa1rRuaAPUFq45Llgf1i3rNlvKF2oecjGDUudu6bf7kLCTt/IDhPM4YJSPCqJXv3WORvxbR2eC4jzl0pR+z2GimpYIB/CijZ6WtAJ9JuVIICIiAiIgIiICIiAqXyx0XO4PVAb2tZIPqSNcfug+tXRRm01Hz1HUxfOQSs+0xwCDgOGzZ4o3eUxpPbYX71ubH1HNY3TnhNDJGe0Bzh3hqhdlJc1Kz6OZvqcbd1llrJ+Zq6Ce9gypYHH6LnNv3B3rQegnE2Nhc20G7XtWGike6NrpI+beQC5mYPyu4jM3Q9q/a2rjhaXyyMjYN7nuDWjtJ0WLDcUhqGl0E0crQbExva8A9BynQoNtERBE7T4/FQ076iY+C3RrRve8+KxvWe4AnguRGGsxd3PV0joqYm8dOw5QW7wSPzOuTrawssePbRw4liR56ZjaOmuImPcGiR4Ns+u8Ei/mho4lXKnqWPF43tePouDvYuZr9XfH3Ke63p8MW52RcGytGwZRTRkfSbnPrdcrTxDYakk1awwu4OjJFiN3gm49QCscgNjbfY27baKq4fttAKaN08nx2Wz2BpL87dHEt3DdfgFy8ds9u9SZmfut2jHHK0Q3cL2ir8LIFUXVtHxkGssQ6Tc3I6iSOsbl1TC8SiqImTQPEkbxdrh3gjeCDoQdQVQ6SpZNG17CHMe246weBB9RCq9LUz4LOZoWuloJHAyxA3MZOmZt9xHA7iPBPArqaTXTeeDJ1VM+n4Y4q9Hb0ULz/AMOp45KSqLIpNTJG1peW+S0uuI3X0N2ki1tDqpaniyNa0FzsoAu4lzjYWu5x1J6yumqNSsfUc9EImRczqZnvc7MBwbG0byek6Bb6Ig45y0SZsRoI/JaX+uT/APCqtY6+IUo6A4+vN+inOU2TPjsQ+bgYD6pH/mCr05vilP1M90hQXOozZTzeXPbwc18t+u2tlpYVHUguNQ+NwNsoY0i3TqRu9a3KqmEjSx17G3iuLTob72m6+KGmbG2zC4i5N3Pc833b3E9G5BFzU1dzji2eEMLvBBZqG8OGp9K3sSZUEN5h0YIvm5wOIO61rbuKw4dFTl5fFLndd1wJnPFzv8DNbuWasw2OR4c5zw61hllezTsaQg18brnQ0j3vyiTLbwb2zu0Fr69foVN2Wp7Ruf5R07B/vdSHKPW3MUA88jr1a383rWWjgyMazyQB6ePegzL52ZoPhWM0cO9rHtkd2R3lN+ohoHpX0rLyAUfO4hWVO8Rxhg/xHaH7MZ9aDvSIiAiIgIiICIiAiIgIURB5fwODmZaun+ZqZG+gOLPyr42xizUzj5Lmnvy+9S20UHM45XxgWDy2UcLlzWPJ9b3d6wYvDnglbxLHW7QLjvQTXLBiXwinwppeGR1REjnnc3wIhmPUBI4la+z8b8Irp5KSN1bh8gADqeSKd9tHNcWsN7tJc3UNBuSp3ZrZ6HFsFo2Tuc0xFwDmEZhke5hbqCLFtu7oW7LyO4cW2aJ2O4OEut+nUEdyDBXcs1Cxvgx1D36+AWNZY9DiXaei6g6nE8SxNgc6UUNM7cyPMZHtPlO0Nj6Ab+KVEbf8lclNC+phqH1DGWzNe3w2x8XZgSHAcdBYa8FZ9mcUZUU0cjCL5Q148l4ABB9vYQqOvz5MVImixp8db27yAh5N6UeM+Z31mj2NWGfk4jb4VPUSxv4E2Pe3KQryi438zP8A2Xuwx+igw45V4e9kdf8AGwuNmytOYi1uNru6w4X6CVcKHD4G5pIo2fHeE5wF8+bW9+g3vbdqoflFZGaGTnN4LSzdfPmAFvQSD1ErPsIxwoIM+/K4jzS9xb3WWzLMXwxljlO+07dJ890acr8HXzYRQzUVzSs56nLi4wE2ewneYnHQt45T6N6kcKxyCpBa02eAQ+KQZXjTUOYd47LhSii8YwGGosXgtkHiysOWRp4WcN/YVp4638fX1/MJ8M18Ps0IIajC3vnoBzkLjeakJNj9KI7w71+kaDoOyW2lLiDfiHkSBt3xPFntFwL9DhcjUE7xuVOwZ07bxVHhltsszRYSN+k35LxxG5V/aiifRyjEqMiOSMjnW/Je1xDSSON72I43voRddPSayYt2WSd/Sf399VXNgjbjq7ZU1cceXnJGszuDG5nBuZ5BIaL7zYHTqWdQrI4MSoozLEHxTxsfkdvBIvoRqHDUXCmQLLrKTgu1T8+P1R35GNA9EUQPeSoUuvisXULf5bj71L1xzYviL+iTL32/KoKB18Wb1G3+SgvFdTse3LJ4t92YtB6jYi46jokTI4ozka1rGgmzG6abyA0anvSuoI5mhsrA9oIIBvvHZ6V901MyNuWNgY3oaLBBH4Qylf8AGQQsFtzxDze8HxXFovpfcsssVPPIAebkkidfQ+E0g8bG+/geKkFp4rMIoZZAAC1jjfpNtNe2yDn1TL8IxB7t7WuNvNZoPWQD6VYFXtk4fHf2NHtPuVhQYK+bJG93Q027eHeurfs9YbzeGulO+ed7gfoMAjA+0H+tcY2nmtDbynAega/ovTOweHfB8OpIiLFsEeYfTcMzvvEoJ5ERAREQEREBERAREQEREHB+VmDm8chfwmph62mQexrVH2Vi5eostVhstt7pWE+mK34nd6rqC08hcpFHPCTfmap4HmlrfeHK9xGc1D8wYKcRtDOL3SkkvcdbNYBYAWuTc9C45sVtZDhtbUsqczY6jmnB4BcGuaHAlwGtjmOovuC6czbrDiLiug9LwO46oLCVy6v2MhlllmwWtiimaRzsLHNfETc2uG3ya34Eb7WVoq9scLnY+GSsgcyRrmPBeWgtcCCM2nA7wVW6DZ+HD3umwzEqZrZAM8NTJE5jwNWgTNIe0C5sbHfxWJrFo2lmJmOcKrju0+IUQyVVCGvvYS3dzTt9suW4JsL2zegKCpsWxSuvzJLWbiWARtH1zrfsN126TaGgqIMlZPQ+GPjInVMErQQeBuL8CDYHduK53iWyWFscX0GNMpXH5PPMkb2Xa4Ot2lyrTpMdYmaVjf8A3m29tafFM7IzD+TnMc9ZO6Rx3hpPfI7U+oK800DY2NYwWaxoa0dAAsAqTHhFxeXaSFp+g97/AMzfYsseGUTf3m0srvMEo/O5VMuhz5fHeG6mox08NV2sviWVrdXODe0ge1UyWgwf5eOVb+znD7YysUFBs003dV1UnnCQfhhatcfSp87fCU6z0hYK3ayji8aoYeph5w/duqzjOLz4pGaegpZpGlwzvsALN8IDoFzY6m+g0U/Q4zs1BqyEPPS+KaX/ALtwpir5VcNMRijlqIRawdDCxpaL/JDwWjo3cVbw/T8WO0W6zDTfU3tGyx8nGIRS4fAyJ13QRxxStIc0smaxudpBHTdWYuA1JsBqT1LkWzvKLhNDEYqaOrdmeXvc4Nc57yAC4lzxrYDdZa+2XKi+pp3QUNLUN51pa+R7bEMOhDGsJ1IuMxOnRxF5XVvAqkTS1dQP41S93oJLx+JRWHm+LDz390blMbL0jo6drXtLXEuJB377DuAUFgJvil/7yb1ZXhB+7RicVMrnunjjucrgHlthutYgWW/ye1T3SytMjnMDQQHEn5VgbE6aKRrtp5W1T4IoRIGAfKym9ru13W1tu4LZ2bxyKpe8Nh5t4aC42bqL2tmABOvSE2nqzx1mOHaN49/x8KbU4q51TIZKmaIZyBkBdYB1gC3O2wA7VlnxaV9LUB8rpI+cjjYS0NJ8Jz79I8Fg0ud6nKrbBji4R0rpbXzXta265sHaKrYtjfPMEbII4mZ89mDUusW68Nx6FGOvVHhmJ335JzAIssDOu7vWdO6ykFjgjyta3oAHqFlkUmULiFN8IrKan+ckjZp/eyNYvXDRbQLzDycU3P49BxEb3OPVzcbiPvgL0+gIiICIiAiIgIiICIiAiIg5R+0XEfgNPIN7KpvovHIb+toXNW7UU3F5H1XfovR20eAw1tO+nqGl0brbiWkOBuHNI3EH9DcLgeIclDIsXp6HnpXwTse/OGWcxrWyEAusWk5mjXr3DRBEVeLUUwtI5rh1teCOw2uFqxx4aNxb6TL711dnIJQcairPY6Ef6ZWT+oXD/n6z7cP8lByxow/+59JPvWRvwD/l/u+9dP8A6hcP+frPtw/yU/qFw/5+s+3D/JQczDaH/lvXGvtsVEdwpj6Y10kcguHfP1n/ANkP8lbUHIhhjd/wh/nSgfhaEHMBRUp3Mg9TF9DD6b5uH1MXU3ciuF/Nyj/Fd71rP5DcNO51SOyRvvYUHNxhdP8AMxfZav3+ioPmYvsN/RdAdyDYdwmrB9eH+SsTuQWi+TVVQ9MR9jAgo7cNhG6GP7Df0WVtKwbo2jsaB7lbH8g8fyMQnHaxp9jgtSXkHk+TijvTCfdKggmttuFl+qQm5CqoeJiLD5zZG+xxUdPyJYoL5amncP8AqzA+ox+9B9AKm7HDNiDj/wBU+0e9WCp5IcYaPBa1/U2do/GWrQh5NsagfnZSPa4X1bJA/fv3PN0EriOx8E0jpHOlDnG5DXNAvbhdpWzg+zkVMXOic8lzcpzEHr3ABRGfGotJKGd9uJppCPXGAFqVO1FfH+8pAzzopm+1yD9i2Sq4CTT1IF9+rmX7RqFWqjCpIJ2RyixJadCDcF1r3HYVMf8Ar2o+bh+y/wD81CYhi8k0wmfbMLWAGgA3AA8P1WIrETuzNpmNt+S6Iq1T7Su+WwHrabdxus820bC0gNfcggbt9tOKywun7PNOZMSnmI0bA/7UkjLdwcvRK4j+zRS+DWyncXQMH1RI534mrtyAiIgIiICIiAiIgIiICIiAiIgIiICIiAiIgIiICIiAiIgIiICIiAhREFS5Qtkn10Ebad8cM0czJGyltyMocCARqN4PQbWVhZhkQAvFGTYXORguenciIPr+jofmY/sN/RV/bmCSOkLqKOmbNnjAMsYLQHPDToGnXUcOlEQWKhp8jAMrGusM/NtytLrakDfa+662ERAREQEREBERB//Z">
            <a:hlinkClick r:id="rId3"/>
          </p:cNvPr>
          <p:cNvSpPr>
            <a:spLocks noChangeAspect="1" noChangeArrowheads="1"/>
          </p:cNvSpPr>
          <p:nvPr/>
        </p:nvSpPr>
        <p:spPr bwMode="auto">
          <a:xfrm>
            <a:off x="50800" y="-2332038"/>
            <a:ext cx="8401050" cy="4581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xQTEhUUEhIVFRUWFRUZFxgXFxUVGxsVGRYXFxgYGBcYHCggHBolGx0XITEiJSkrLi4uGB8zODMsNygvLisBCgoKDg0OGhAQGzIlHiU3NDM1NzEsLDc1NDI3Li82NywzLDc3MCw0NDErLSwsLyw3Nzg3NDAsLC4uLTcxLzQ0N//AABEIAKYBMAMBIgACEQEDEQH/xAAcAAEAAgMBAQEAAAAAAAAAAAAABQYDBAcIAgH/xABOEAABAwIDAwYICwQIBQUAAAABAAIDBBEFEiEGMUEHE1FhcaEiMlJygZGxwRQjQlNigpKissLRCDND0xUXJGODo8PhJWRzs9IWNDWT4v/EABkBAQACAwAAAAAAAAAAAAAAAAACBAEDBf/EACoRAQACAQIDBwQDAAAAAAAAAAABAgMEERIhMRMiMkFRkaEFgdHwFFJh/9oADAMBAAIRAxEAPwDuKIiAiIgIiICIiAiIgIiICIiAiIgIiICIiD8J71+qJ2nwg1MGVhDJmObLA/yJ2asPYdWuHFrnDismz2KipgZLlyO1bIw745mEskjPW14cOu1+KCSUbtJV8zSVMvzcEz/sxud7lJKs8pchGF1YG98RjHbKRGO9yCQ2RpeaoaSPyKaBpv0iNoKll8xsygAbgAPUvpARVbazHZA9lFRWNZML5iMzaeHc6eQdzWne63YZzBcOFPCyIPfJlBu+Rxe9ziS5znOPEuJNtwvYWCDdREQEREBERAREQEREBERAREQEREBERAREQEREBERAREQEREBFqVOJwxvZHJKxj33yNe4NL7bwy/jEcQNQttAVdlb8FrA8aQVjmtk6GVYaGxv6hIwBhJ+UyMb3KxLVxSgZPE+KS+V7bXBsQd4c08HA2IPAgFBtKr8oWsEEfztdQs9AqGPPc0qYwOokdEBOLSsJZIbZQ5zdOcYPIeLOAubZrHUFYccwkzyUrg4NbBUCZw1u60UrGtH1ng+hBLKu7X7TCkayOJvO1c5yU8I3ud5breLG3e53QFYJXWaSATYE2G824DrVR2I2afG+SurBetqblwvmEERN2wMPULXI3kdVyEjsjs58EY90j+dqp3Z6iY73v4NHRG0aNbuA7VPooLGtr6SmdzckuaY7oYg6aUnqjjBcO02CCdRQOB4rVVEmZ9EaanynKZntMznaW+KZcMbbNfM697aKeQEREBERAREQEREBERAREQEREBERAREQEREBERAREQEREGrieGxVEZiniZLGd7XtDh1Gx4jpVOdydGDXDcQqqPojLvhEI/wpb95KvEkzW+M4DtICjaraSjj/AHlZTs86aMe1yCvx4ritL/7qkZWRD+LRnLIAPKp5CMx3+IfQrHgeOQVbC+CTNlNntILXsd5MkbgHNPUQouflBwxm+vpz5rw/8N1DzcrmDsJIqczjvywzXNt1yWC/rQX5Fy6q5dcOabNjqpOtscYH3pAe5R8/L7T2+Lop3ec5jPZmQdhWtiMkjYnmFgkkDTkY52QOdwBdY2C4jP8AtBP1yUDR0Zpie4RhRtTy91p/d09M3zhK/wBjwg6uNmq2q1r64sYbf2eivCzsdOfjXg8bZRop/BNn6akblpoGRDiWjwndb3m7nHrJK89yctWKv8TmW+ZCT+IlajuUzHHbp5PRTQ+3mroPUSLynLyh40NXVU4/w2D8i+8L5WsUila91SZWg+FG9rMrhxBIbcdoKD1Sig9jtqYMRp2zwHqew+Mx/FrvceIU4gIiICIiAiIgIiICIiAqVj3Knh1JK+GWV5ljNntbFIbHfa5AB9BV1XmnbOja7H6xr2hw8F1nC4uY4jfXtQX+Xl6oB4sFWe1kIH/dWF3LpEf3WH1L+0tHsDlT4aZjPEY1vmtA9iyoLMeWmd3iYQ/601v9JfLuVyvPi4ZG3zp7+wBVd9QweM9o7SB7VrPxeAb5o/tA+xBa38qGKHxaWjb5zpHexy1ZeUHGXbjRM7GSH8RKqkm0lMP4l+xrj7lrybXQDcJHdjR7yEFkqNqMafvxBjB0MhjHfkv3rcp9ssXaLGtid1mnZf7tgqQ7bFm5sLyeAJA9l1sxYnWP/d4dO7sZK72MQW6ba7FnH/5BrfNpofzXWCTaHE3eNicv1YoGfhYoWPDcYf4mHlvnDL+J4W3Dsljb/wCBFH5z4vc4oE09a83dild9WZzB6m6LTnw2R/7ytrHjodM53tUoOTzGj/Hpm/W/SMrPFyXYofHroG+aZD/phBWTstAdXGRx63/7L7Gy9N5BP1nfqrT/AFR1p8bE7ea2T/yC/RyPVXHFXfZk/mIKyzZymH8Ielzz71nbg8A/gx+loPtU8eRyp4Yo77En8xfDuR2r4Yn6xKPzlBFx0UbfFjYOxjR7AtLaQ2pZeHggetwC19stkK3DWRzS1Yka6QMGV8twbF2ocLWsDxWTa8/2V/az8QQRfJ1Qh8kkjgCGNDRcXF3H9B3q/NgaNzWjsAUFsJS5KRp4yOc4+vKO4X9KsKAl0RAWnW4VDNpJEx3XYB3ocNQtxfoQc02H2rmwur5xl3Mvkmjvo9gOo6nDeDwPUSD6vwbFYqqCOeB4fHI3M0+0EcCDcEcCCvIVBEJKt1xduaQnrGo966FybbWnCqjmZnXoZ3bz/BkOgd5p3HqAPAgh6IRfjXAgEG4OoI6F+oCIiAiIgIiICIiAvPfKFT5NoZj87BG71RsZ+RehFwzlghy41Sv4SUpb6Wul/UIIDFJiyGRzd7WOI7bb1qbJcmVRiNMypNW1jHl4AcHyOBa4tNxoN46VIVUWZj2+U1w9YIV15DJw7CwL+JNK09V8r/zd6CApOQtg/e1zndTIQ37znn2KYpORfD2+O+ok857Wj7rAe9XHFY6h9RTNicWQgvkncMt3ZMojh13BxcSeph1Uugp9JyY4XHupA7z3yP7i6ymKXZWij1ZRUzT08zHf1kXUwiD4iha3xWtb5oA9iTTBtsxtc2HST0AcT+ijdpsRlp6aSWCndUSNGkbTYnpOmpA32GpUfsJiTKumZUc4JJyLTXFjFIbF8LWfIaDYDygASSdUFlWnheKRVDC+F2dge5mYAhpc02dkJFnNvpmFxodVSuVOWTPSMlc+PDpJMtW+M2OpAY2R3yYzxPb0BXymgZGxrI2taxrQGtaAAGgWAA6LIMqKmHa81dWKXDxzjGkGpqgLxxsGpZGdzpHagHcN4BsbXNBqYiyUhphe1rhIwuDhdro81pGniDlJII4gcLrbREBFGYrJUc5TsgDQ10hM73C4bEwXyAXHhvJAB4WJUmg5ry+R3w6M+TVRn/LlHvXO9tXWp+17feV0jl2P/Dox01UQ+5Iua7ZMzMiZ5UzR3Ee9BasHgyQRM8mNgPbYX71Cs2nlffmqCeUAkZmhxBINjYtYVZSrFyOj/hUB8p0x/wA549ynSvFOyvqc/Y04tnP48UrnbsIqvS2UD1mJbTP6TduwqQdrwPaAu1ItvYw58/Ur+UQ4bjNXiFLEZp6ARxggZjMw6k2AytN+5b9HXF1O2Zzct485G+wy5vYt7l0qc4o6Nu+WUvPVb4tp++/1KE2snEVHIBpdoYB22b7LrTeIidodHTZLZMcWso+ycV3Pd0AD1m59isM8LXtLXC4O9R2zcOWEHyiT7h7FJTPytc7oBPqF1FvW/kQ2+eJW4ZNmkaS8U8m8tDWucY3fQs0kHhu3Wt3Neef2csKz1k9QRpDEGjz5Tv8Astd616GQEREBERAREQEREBce5dobVOGy/SmYfTzdvzLsK5f+0DCfgVPMB+5q4yeppa8X+1lHpQUdWLkMkDY62H5upzW6ntLQfTk7lXVK8ks2TEq2L5yGOQfUIafxlB1xa2JVZijc8RSSkWsyMBz3Em2gJA9ZWyiDHTyFzGuc0sJaCWmxLSRctJBIuN2iyLTdicQnFOXESujMjW5X2LA7KSH2y3Btpe+o0W4gxzyFrXODS4hpIa21yQL2F+J3Kl8luaaOor5LCSsnJcwaBjYiY2st5W+53nS6vCj8Ow1lO6dzDlZLJzpadA2QtAkIPAOIDu0uPFBXuUmOWeOChh8E1kuR8nBkUY5x/wBYgaDjYq1UNK2KNkTL5Y2NY3MS45WgNFyd5sFBV+1OG52GSsp88Ty5tpWnK4sdGb5SfkucLH3KRw3aClqDaCphlPkskaXfZvdBU8MoGUeN8xRtyQz0hmnjHiNc2RzY3s8k3uMo01PVa/qMp8JDauapJuZIoYx1Bhkc71lzfsqTQY3TtDwwubnc1zg24uWtIDiBvIBc3XrCyKJxvDHyOglhc1ssEmYZr2dG4ZZYnW1s4WPU5rTwUsgIigNn8KqIKirMkxlp5pBLCHEl8bnX5yPX5A8G1v1QVTl1d/ZaVvlVkZ9TJB71z3aDWakb0ztPoBbf2q68uk/h4dFwdM9x+qYmj8TlTMU1rKMfTefw/ogtkwOV1t9jbtsorZja7EMPpmU/9HtkZHmsQ45jme55vlLr6uO4KYRZiZjohkx1yRtaNxnLG5v7/DZmdYeT3OjatqDlqoj40NQ36sbh+O/ctVYZqSN3jRsd2tB9oU+1srTocM+XyganHW4nioqGNe2KGEBgfa99RqASAS55O/5KjeUaqvzMDdSTnI+638yt1JQRRk83Gxma18rQ29t25c/mm+EYg9+9rCbdFm+CPWdVCZ3ndapWKVisdIS8EQa1rRuaAPUFq45Llgf1i3rNlvKF2oecjGDUudu6bf7kLCTt/IDhPM4YJSPCqJXv3WORvxbR2eC4jzl0pR+z2GimpYIB/CijZ6WtAJ9JuVIICIiAiIgIiICIiAqXyx0XO4PVAb2tZIPqSNcfug+tXRRm01Hz1HUxfOQSs+0xwCDgOGzZ4o3eUxpPbYX71ubH1HNY3TnhNDJGe0Bzh3hqhdlJc1Kz6OZvqcbd1llrJ+Zq6Ce9gypYHH6LnNv3B3rQegnE2Nhc20G7XtWGike6NrpI+beQC5mYPyu4jM3Q9q/a2rjhaXyyMjYN7nuDWjtJ0WLDcUhqGl0E0crQbExva8A9BynQoNtERBE7T4/FQ076iY+C3RrRve8+KxvWe4AnguRGGsxd3PV0joqYm8dOw5QW7wSPzOuTrawssePbRw4liR56ZjaOmuImPcGiR4Ns+u8Ei/mho4lXKnqWPF43tePouDvYuZr9XfH3Ke63p8MW52RcGytGwZRTRkfSbnPrdcrTxDYakk1awwu4OjJFiN3gm49QCscgNjbfY27baKq4fttAKaN08nx2Wz2BpL87dHEt3DdfgFy8ds9u9SZmfut2jHHK0Q3cL2ir8LIFUXVtHxkGssQ6Tc3I6iSOsbl1TC8SiqImTQPEkbxdrh3gjeCDoQdQVQ6SpZNG17CHMe246weBB9RCq9LUz4LOZoWuloJHAyxA3MZOmZt9xHA7iPBPArqaTXTeeDJ1VM+n4Y4q9Hb0ULz/AMOp45KSqLIpNTJG1peW+S0uuI3X0N2ki1tDqpaniyNa0FzsoAu4lzjYWu5x1J6yumqNSsfUc9EImRczqZnvc7MBwbG0byek6Bb6Ig45y0SZsRoI/JaX+uT/APCqtY6+IUo6A4+vN+inOU2TPjsQ+bgYD6pH/mCr05vilP1M90hQXOozZTzeXPbwc18t+u2tlpYVHUguNQ+NwNsoY0i3TqRu9a3KqmEjSx17G3iuLTob72m6+KGmbG2zC4i5N3Pc833b3E9G5BFzU1dzji2eEMLvBBZqG8OGp9K3sSZUEN5h0YIvm5wOIO61rbuKw4dFTl5fFLndd1wJnPFzv8DNbuWasw2OR4c5zw61hllezTsaQg18brnQ0j3vyiTLbwb2zu0Fr69foVN2Wp7Ruf5R07B/vdSHKPW3MUA88jr1a383rWWjgyMazyQB6ePegzL52ZoPhWM0cO9rHtkd2R3lN+ohoHpX0rLyAUfO4hWVO8Rxhg/xHaH7MZ9aDvSIiAiIgIiICIiAiIgIURB5fwODmZaun+ZqZG+gOLPyr42xizUzj5Lmnvy+9S20UHM45XxgWDy2UcLlzWPJ9b3d6wYvDnglbxLHW7QLjvQTXLBiXwinwppeGR1REjnnc3wIhmPUBI4la+z8b8Irp5KSN1bh8gADqeSKd9tHNcWsN7tJc3UNBuSp3ZrZ6HFsFo2Tuc0xFwDmEZhke5hbqCLFtu7oW7LyO4cW2aJ2O4OEut+nUEdyDBXcs1Cxvgx1D36+AWNZY9DiXaei6g6nE8SxNgc6UUNM7cyPMZHtPlO0Nj6Ab+KVEbf8lclNC+phqH1DGWzNe3w2x8XZgSHAcdBYa8FZ9mcUZUU0cjCL5Q148l4ABB9vYQqOvz5MVImixp8db27yAh5N6UeM+Z31mj2NWGfk4jb4VPUSxv4E2Pe3KQryi438zP8A2Xuwx+igw45V4e9kdf8AGwuNmytOYi1uNru6w4X6CVcKHD4G5pIo2fHeE5wF8+bW9+g3vbdqoflFZGaGTnN4LSzdfPmAFvQSD1ErPsIxwoIM+/K4jzS9xb3WWzLMXwxljlO+07dJ890acr8HXzYRQzUVzSs56nLi4wE2ewneYnHQt45T6N6kcKxyCpBa02eAQ+KQZXjTUOYd47LhSii8YwGGosXgtkHiysOWRp4WcN/YVp4638fX1/MJ8M18Ps0IIajC3vnoBzkLjeakJNj9KI7w71+kaDoOyW2lLiDfiHkSBt3xPFntFwL9DhcjUE7xuVOwZ07bxVHhltsszRYSN+k35LxxG5V/aiifRyjEqMiOSMjnW/Je1xDSSON72I43voRddPSayYt2WSd/Sf399VXNgjbjq7ZU1cceXnJGszuDG5nBuZ5BIaL7zYHTqWdQrI4MSoozLEHxTxsfkdvBIvoRqHDUXCmQLLrKTgu1T8+P1R35GNA9EUQPeSoUuvisXULf5bj71L1xzYviL+iTL32/KoKB18Wb1G3+SgvFdTse3LJ4t92YtB6jYi46jokTI4ozka1rGgmzG6abyA0anvSuoI5mhsrA9oIIBvvHZ6V901MyNuWNgY3oaLBBH4Qylf8AGQQsFtzxDze8HxXFovpfcsssVPPIAebkkidfQ+E0g8bG+/geKkFp4rMIoZZAAC1jjfpNtNe2yDn1TL8IxB7t7WuNvNZoPWQD6VYFXtk4fHf2NHtPuVhQYK+bJG93Q027eHeurfs9YbzeGulO+ed7gfoMAjA+0H+tcY2nmtDbynAega/ovTOweHfB8OpIiLFsEeYfTcMzvvEoJ5ERAREQEREBERAREQEREHB+VmDm8chfwmph62mQexrVH2Vi5eostVhstt7pWE+mK34nd6rqC08hcpFHPCTfmap4HmlrfeHK9xGc1D8wYKcRtDOL3SkkvcdbNYBYAWuTc9C45sVtZDhtbUsqczY6jmnB4BcGuaHAlwGtjmOovuC6czbrDiLiug9LwO46oLCVy6v2MhlllmwWtiimaRzsLHNfETc2uG3ya34Eb7WVoq9scLnY+GSsgcyRrmPBeWgtcCCM2nA7wVW6DZ+HD3umwzEqZrZAM8NTJE5jwNWgTNIe0C5sbHfxWJrFo2lmJmOcKrju0+IUQyVVCGvvYS3dzTt9suW4JsL2zegKCpsWxSuvzJLWbiWARtH1zrfsN126TaGgqIMlZPQ+GPjInVMErQQeBuL8CDYHduK53iWyWFscX0GNMpXH5PPMkb2Xa4Ot2lyrTpMdYmaVjf8A3m29tafFM7IzD+TnMc9ZO6Rx3hpPfI7U+oK800DY2NYwWaxoa0dAAsAqTHhFxeXaSFp+g97/AMzfYsseGUTf3m0srvMEo/O5VMuhz5fHeG6mox08NV2sviWVrdXODe0ge1UyWgwf5eOVb+znD7YysUFBs003dV1UnnCQfhhatcfSp87fCU6z0hYK3ayji8aoYeph5w/duqzjOLz4pGaegpZpGlwzvsALN8IDoFzY6m+g0U/Q4zs1BqyEPPS+KaX/ALtwpir5VcNMRijlqIRawdDCxpaL/JDwWjo3cVbw/T8WO0W6zDTfU3tGyx8nGIRS4fAyJ13QRxxStIc0smaxudpBHTdWYuA1JsBqT1LkWzvKLhNDEYqaOrdmeXvc4Nc57yAC4lzxrYDdZa+2XKi+pp3QUNLUN51pa+R7bEMOhDGsJ1IuMxOnRxF5XVvAqkTS1dQP41S93oJLx+JRWHm+LDz390blMbL0jo6drXtLXEuJB377DuAUFgJvil/7yb1ZXhB+7RicVMrnunjjucrgHlthutYgWW/ye1T3SytMjnMDQQHEn5VgbE6aKRrtp5W1T4IoRIGAfKym9ru13W1tu4LZ2bxyKpe8Nh5t4aC42bqL2tmABOvSE2nqzx1mOHaN49/x8KbU4q51TIZKmaIZyBkBdYB1gC3O2wA7VlnxaV9LUB8rpI+cjjYS0NJ8Jz79I8Fg0ud6nKrbBji4R0rpbXzXta265sHaKrYtjfPMEbII4mZ89mDUusW68Nx6FGOvVHhmJ335JzAIssDOu7vWdO6ykFjgjyta3oAHqFlkUmULiFN8IrKan+ckjZp/eyNYvXDRbQLzDycU3P49BxEb3OPVzcbiPvgL0+gIiICIiAiIgIiICIiAiIg5R+0XEfgNPIN7KpvovHIb+toXNW7UU3F5H1XfovR20eAw1tO+nqGl0brbiWkOBuHNI3EH9DcLgeIclDIsXp6HnpXwTse/OGWcxrWyEAusWk5mjXr3DRBEVeLUUwtI5rh1teCOw2uFqxx4aNxb6TL711dnIJQcairPY6Ef6ZWT+oXD/n6z7cP8lByxow/+59JPvWRvwD/l/u+9dP8A6hcP+frPtw/yU/qFw/5+s+3D/JQczDaH/lvXGvtsVEdwpj6Y10kcguHfP1n/ANkP8lbUHIhhjd/wh/nSgfhaEHMBRUp3Mg9TF9DD6b5uH1MXU3ciuF/Nyj/Fd71rP5DcNO51SOyRvvYUHNxhdP8AMxfZav3+ioPmYvsN/RdAdyDYdwmrB9eH+SsTuQWi+TVVQ9MR9jAgo7cNhG6GP7Df0WVtKwbo2jsaB7lbH8g8fyMQnHaxp9jgtSXkHk+TijvTCfdKggmttuFl+qQm5CqoeJiLD5zZG+xxUdPyJYoL5amncP8AqzA+ox+9B9AKm7HDNiDj/wBU+0e9WCp5IcYaPBa1/U2do/GWrQh5NsagfnZSPa4X1bJA/fv3PN0EriOx8E0jpHOlDnG5DXNAvbhdpWzg+zkVMXOic8lzcpzEHr3ABRGfGotJKGd9uJppCPXGAFqVO1FfH+8pAzzopm+1yD9i2Sq4CTT1IF9+rmX7RqFWqjCpIJ2RyixJadCDcF1r3HYVMf8Ar2o+bh+y/wD81CYhi8k0wmfbMLWAGgA3AA8P1WIrETuzNpmNt+S6Iq1T7Su+WwHrabdxus820bC0gNfcggbt9tOKywun7PNOZMSnmI0bA/7UkjLdwcvRK4j+zRS+DWyncXQMH1RI534mrtyAiIgIiICIiAiIgIiICIiAiIgIiICIiAiIgIiICIiAiIgIiICIiAhREFS5Qtkn10Ebad8cM0czJGyltyMocCARqN4PQbWVhZhkQAvFGTYXORguenciIPr+jofmY/sN/RV/bmCSOkLqKOmbNnjAMsYLQHPDToGnXUcOlEQWKhp8jAMrGusM/NtytLrakDfa+662ERAREQEREBERB//Z">
            <a:hlinkClick r:id="rId3"/>
          </p:cNvPr>
          <p:cNvSpPr>
            <a:spLocks noChangeAspect="1" noChangeArrowheads="1"/>
          </p:cNvSpPr>
          <p:nvPr/>
        </p:nvSpPr>
        <p:spPr bwMode="auto">
          <a:xfrm>
            <a:off x="203200" y="-2179638"/>
            <a:ext cx="8401050" cy="4581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http://d1jqu7g1y74ds1.cloudfront.net/wp-content/uploads/2008/10/microwa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5311" y="4762"/>
            <a:ext cx="1905000"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374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6781800" cy="781050"/>
          </a:xfrm>
        </p:spPr>
        <p:txBody>
          <a:bodyPr>
            <a:normAutofit fontScale="90000"/>
          </a:bodyPr>
          <a:lstStyle/>
          <a:p>
            <a:r>
              <a:rPr lang="en-US" dirty="0" smtClean="0"/>
              <a:t>The pantry or cupboard</a:t>
            </a:r>
            <a:endParaRPr lang="en-US" dirty="0"/>
          </a:p>
        </p:txBody>
      </p:sp>
      <p:sp>
        <p:nvSpPr>
          <p:cNvPr id="3" name="Content Placeholder 2"/>
          <p:cNvSpPr>
            <a:spLocks noGrp="1"/>
          </p:cNvSpPr>
          <p:nvPr>
            <p:ph idx="1"/>
          </p:nvPr>
        </p:nvSpPr>
        <p:spPr>
          <a:xfrm>
            <a:off x="838200" y="457200"/>
            <a:ext cx="7543800" cy="3886200"/>
          </a:xfrm>
        </p:spPr>
        <p:txBody>
          <a:bodyPr/>
          <a:lstStyle/>
          <a:p>
            <a:r>
              <a:rPr lang="en-US" dirty="0" smtClean="0"/>
              <a:t>Pantry</a:t>
            </a:r>
            <a:r>
              <a:rPr lang="en-US" dirty="0"/>
              <a:t>, or shelf stable (nonperishable) foods, like cereal, baking mixes, and peanut butter may display “best if used by (or before)” dates. These indicate the shelf-life of a product—they tell you when a product is no longer at peak flavor, texture, and appearance. You can safely eat most of these types of foods past their listed date if they’ve been stored properly, but they may not taste their best or be as nutritious. There are two major categories of pantry foods, unprocessed and processed: </a:t>
            </a:r>
          </a:p>
          <a:p>
            <a:endParaRPr lang="en-US" dirty="0"/>
          </a:p>
        </p:txBody>
      </p:sp>
      <p:pic>
        <p:nvPicPr>
          <p:cNvPr id="1026" name="Picture 2" descr="http://www.agefotostock.com/previewimage/bajaage/60528565228ef681a7ad4dc81debc41f/ibr-15998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86200"/>
            <a:ext cx="56197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276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Dry unprocessed pantry foods</a:t>
            </a:r>
            <a:endParaRPr lang="en-US" dirty="0"/>
          </a:p>
        </p:txBody>
      </p:sp>
      <p:sp>
        <p:nvSpPr>
          <p:cNvPr id="3" name="Content Placeholder 2"/>
          <p:cNvSpPr>
            <a:spLocks noGrp="1"/>
          </p:cNvSpPr>
          <p:nvPr>
            <p:ph idx="1"/>
          </p:nvPr>
        </p:nvSpPr>
        <p:spPr>
          <a:xfrm>
            <a:off x="762000" y="457200"/>
            <a:ext cx="7543800" cy="2819400"/>
          </a:xfrm>
        </p:spPr>
        <p:txBody>
          <a:bodyPr/>
          <a:lstStyle/>
          <a:p>
            <a:r>
              <a:rPr lang="en-US" b="1" dirty="0"/>
              <a:t>Unprocessed pantry foods</a:t>
            </a:r>
            <a:r>
              <a:rPr lang="en-US" dirty="0"/>
              <a:t>: These include pastas, cereal, baking mixes, dry beans, grains, and nuts. If they have been stored unopened, these shelf stable foods should be good to eat indefinitely unless the packaging has been damaged. After opening, store these products in airtight containers to keep out insects, humidity, </a:t>
            </a:r>
            <a:r>
              <a:rPr lang="en-US" dirty="0" smtClean="0"/>
              <a:t>other </a:t>
            </a:r>
            <a:r>
              <a:rPr lang="en-US" dirty="0"/>
              <a:t>odors, and to </a:t>
            </a:r>
            <a:r>
              <a:rPr lang="en-US" dirty="0" smtClean="0"/>
              <a:t>keep </a:t>
            </a:r>
            <a:r>
              <a:rPr lang="en-US" dirty="0"/>
              <a:t>in flavor. </a:t>
            </a:r>
          </a:p>
        </p:txBody>
      </p:sp>
      <p:pic>
        <p:nvPicPr>
          <p:cNvPr id="3076" name="Picture 4" descr="http://img4-1.realsimple.timeinc.net/images/1205/ronzoni-penne-rigate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971799"/>
            <a:ext cx="1473654" cy="17240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gardengrocer.com/attachments/photos/big/28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915" y="2971800"/>
            <a:ext cx="2381250" cy="17457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insockmonkeyslippers.com/wp-content/uploads/2012/03/texmat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4085" y="3396398"/>
            <a:ext cx="1719943" cy="12994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urposerecipes.files.wordpress.com/2011/03/oatmeal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600" y="3276998"/>
            <a:ext cx="1066800" cy="14405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bettycrocker.com/~/media/2B8632A40A674108A183DCA9B9BA88D5.ashx?20130902T21004844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4829" y="4800600"/>
            <a:ext cx="1905000" cy="148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803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6781800" cy="838200"/>
          </a:xfrm>
        </p:spPr>
        <p:txBody>
          <a:bodyPr>
            <a:normAutofit fontScale="90000"/>
          </a:bodyPr>
          <a:lstStyle/>
          <a:p>
            <a:r>
              <a:rPr lang="en-US" dirty="0" smtClean="0"/>
              <a:t>Processed Pantry foods</a:t>
            </a:r>
            <a:endParaRPr lang="en-US" dirty="0"/>
          </a:p>
        </p:txBody>
      </p:sp>
      <p:sp>
        <p:nvSpPr>
          <p:cNvPr id="3" name="Content Placeholder 2"/>
          <p:cNvSpPr>
            <a:spLocks noGrp="1"/>
          </p:cNvSpPr>
          <p:nvPr>
            <p:ph idx="1"/>
          </p:nvPr>
        </p:nvSpPr>
        <p:spPr>
          <a:xfrm>
            <a:off x="762000" y="457200"/>
            <a:ext cx="7543800" cy="3657600"/>
          </a:xfrm>
        </p:spPr>
        <p:txBody>
          <a:bodyPr>
            <a:normAutofit fontScale="92500" lnSpcReduction="20000"/>
          </a:bodyPr>
          <a:lstStyle/>
          <a:p>
            <a:r>
              <a:rPr lang="en-US" b="1" dirty="0"/>
              <a:t>Processed pantry foods</a:t>
            </a:r>
            <a:r>
              <a:rPr lang="en-US" dirty="0"/>
              <a:t>: These are considered shelf stable because they have either been </a:t>
            </a:r>
            <a:r>
              <a:rPr lang="en-US" dirty="0">
                <a:solidFill>
                  <a:srgbClr val="FF0000"/>
                </a:solidFill>
              </a:rPr>
              <a:t>heat treated </a:t>
            </a:r>
            <a:r>
              <a:rPr lang="en-US" dirty="0"/>
              <a:t>(canned foods), are a dry formulation (cake mixes), or have </a:t>
            </a:r>
            <a:r>
              <a:rPr lang="en-US" dirty="0">
                <a:solidFill>
                  <a:srgbClr val="0070C0"/>
                </a:solidFill>
              </a:rPr>
              <a:t>reduced water content </a:t>
            </a:r>
            <a:r>
              <a:rPr lang="en-US" dirty="0"/>
              <a:t>(dried foods, crackers). The quality of these products should also be fine until opened. But watch out for cans that develop cracks at the seams, bulge, or spurt liquid when opened. These changes may indicate the presence of a bacterium called </a:t>
            </a:r>
            <a:r>
              <a:rPr lang="en-US" i="1" dirty="0"/>
              <a:t>Clostridium botulinum</a:t>
            </a:r>
            <a:r>
              <a:rPr lang="en-US" dirty="0"/>
              <a:t>, the toxin that causes </a:t>
            </a:r>
            <a:r>
              <a:rPr lang="en-US" dirty="0">
                <a:hlinkClick r:id="rId2"/>
              </a:rPr>
              <a:t>botulism</a:t>
            </a:r>
            <a:r>
              <a:rPr lang="en-US" dirty="0"/>
              <a:t>. If this happens, the cans should be discarded. Note also that certain processed pantry foods must be refrigerated once you’ve opened them. To keep these foods at their best quality, store them in clean, dry, cool (below 85°F) cabinets away from the stove or the refrigerator's </a:t>
            </a:r>
            <a:r>
              <a:rPr lang="en-US" dirty="0" smtClean="0"/>
              <a:t>exhaust. (60-79 F) is best</a:t>
            </a:r>
            <a:endParaRPr lang="en-US" dirty="0"/>
          </a:p>
        </p:txBody>
      </p:sp>
      <p:pic>
        <p:nvPicPr>
          <p:cNvPr id="2050" name="Picture 2" descr="http://i.walmartimages.com/i/if/hmp/fusion/10830_29302_Grocery_Page_Widening_F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38600"/>
            <a:ext cx="24574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walmartimages.com/i/if/hmp/fusion/10830_29305_Grocery_Page_Widening_FC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038600"/>
            <a:ext cx="24574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locowholesale.ca/image/cache/data/Food/crackers/crackers-soda-salted-premium-900g-500x5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9250" y="4114800"/>
            <a:ext cx="1549400" cy="136343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ontent.costco.com/Images/Content/Product/4045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8650" y="4114800"/>
            <a:ext cx="1533525" cy="136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196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772400" cy="1600200"/>
          </a:xfrm>
        </p:spPr>
        <p:txBody>
          <a:bodyPr>
            <a:normAutofit fontScale="90000"/>
          </a:bodyPr>
          <a:lstStyle/>
          <a:p>
            <a:r>
              <a:rPr lang="en-US" dirty="0" smtClean="0"/>
              <a:t>Extended Shelf life of New Twinkies 19 days longer…….</a:t>
            </a:r>
            <a:endParaRPr lang="en-US" dirty="0"/>
          </a:p>
        </p:txBody>
      </p:sp>
      <p:pic>
        <p:nvPicPr>
          <p:cNvPr id="4098" name="Picture 2" descr="http://thenypost.files.wordpress.com/2013/08/16n_twinkie_ipad-525x2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 y="457200"/>
            <a:ext cx="4876799" cy="3886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chrispiascik.wpengine.netdna-cdn.com/wp-content/uploads/2012/11/1238-20121119-Twinkie-Emptine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953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558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Counter Top</a:t>
            </a:r>
            <a:endParaRPr lang="en-US" dirty="0"/>
          </a:p>
        </p:txBody>
      </p:sp>
      <p:sp>
        <p:nvSpPr>
          <p:cNvPr id="3" name="Content Placeholder 2"/>
          <p:cNvSpPr>
            <a:spLocks noGrp="1"/>
          </p:cNvSpPr>
          <p:nvPr>
            <p:ph idx="1"/>
          </p:nvPr>
        </p:nvSpPr>
        <p:spPr>
          <a:xfrm>
            <a:off x="762000" y="457200"/>
            <a:ext cx="7543800" cy="3276600"/>
          </a:xfrm>
        </p:spPr>
        <p:txBody>
          <a:bodyPr>
            <a:normAutofit fontScale="92500"/>
          </a:bodyPr>
          <a:lstStyle/>
          <a:p>
            <a:r>
              <a:rPr lang="en-US" b="1" dirty="0"/>
              <a:t>The Countertop</a:t>
            </a:r>
          </a:p>
          <a:p>
            <a:r>
              <a:rPr lang="en-US" dirty="0"/>
              <a:t>Bakery items (which should have a “sell-by” date) that contain custards, meat, vegetables, or frostings made of cream cheese, whipped cream, or eggs should be kept refrigerated. Any bread product not containing these ingredients, or those that contain eggs but have been baked (like muffins), can safely be kept at room temperature. These foods should be good for about a week. However, if you begin to see signs of mold, they should be tossed.</a:t>
            </a:r>
          </a:p>
          <a:p>
            <a:endParaRPr lang="en-US" dirty="0"/>
          </a:p>
        </p:txBody>
      </p:sp>
      <p:pic>
        <p:nvPicPr>
          <p:cNvPr id="3074" name="Picture 2" descr="http://i.walmartimages.com/i/p/00/00/85/63/10/0000856310900_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276600"/>
            <a:ext cx="2844800" cy="26670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ngelfoodmn.com/wp-content/uploads/wp-checkout/images/kitchen-sink-carrot-cake-13848188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276600"/>
            <a:ext cx="2046287"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d3cizcpymoenau.cloudfront.net/images/legacy/32247/SIL_WhippedCream_RediWhip_cc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7089" y="3429000"/>
            <a:ext cx="1808163" cy="189411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gianteagle.com/ProductImages/PRODUCT_NODE_36/64348246316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3529920"/>
            <a:ext cx="1739900" cy="169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387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Refrigerator</a:t>
            </a:r>
            <a:endParaRPr lang="en-US" dirty="0"/>
          </a:p>
        </p:txBody>
      </p:sp>
      <p:sp>
        <p:nvSpPr>
          <p:cNvPr id="3" name="Content Placeholder 2"/>
          <p:cNvSpPr>
            <a:spLocks noGrp="1"/>
          </p:cNvSpPr>
          <p:nvPr>
            <p:ph idx="1"/>
          </p:nvPr>
        </p:nvSpPr>
        <p:spPr>
          <a:xfrm>
            <a:off x="762000" y="533400"/>
            <a:ext cx="7543800" cy="4138612"/>
          </a:xfrm>
        </p:spPr>
        <p:txBody>
          <a:bodyPr>
            <a:normAutofit lnSpcReduction="10000"/>
          </a:bodyPr>
          <a:lstStyle/>
          <a:p>
            <a:r>
              <a:rPr lang="en-US" dirty="0" smtClean="0">
                <a:solidFill>
                  <a:srgbClr val="FF0000"/>
                </a:solidFill>
              </a:rPr>
              <a:t>“</a:t>
            </a:r>
            <a:r>
              <a:rPr lang="en-US" dirty="0">
                <a:solidFill>
                  <a:srgbClr val="FF0000"/>
                </a:solidFill>
              </a:rPr>
              <a:t>Sell-By (or Pull)” </a:t>
            </a:r>
            <a:r>
              <a:rPr lang="en-US" dirty="0"/>
              <a:t>dates on refrigerated foods like milk and chicken tell stores how long to display the product for sale and take into account additional storage time at home. If possible, it’s best to buy a product before this date</a:t>
            </a:r>
            <a:r>
              <a:rPr lang="en-US" dirty="0" smtClean="0"/>
              <a:t>. Food pantries, soup kitchens and shelters may not </a:t>
            </a:r>
            <a:r>
              <a:rPr lang="en-US" dirty="0" smtClean="0">
                <a:solidFill>
                  <a:srgbClr val="0070C0"/>
                </a:solidFill>
              </a:rPr>
              <a:t>always </a:t>
            </a:r>
            <a:r>
              <a:rPr lang="en-US" dirty="0" smtClean="0"/>
              <a:t>have this option.</a:t>
            </a:r>
            <a:endParaRPr lang="en-US" dirty="0"/>
          </a:p>
          <a:p>
            <a:r>
              <a:rPr lang="en-US" dirty="0">
                <a:solidFill>
                  <a:srgbClr val="FF0000"/>
                </a:solidFill>
              </a:rPr>
              <a:t>“Use-By” </a:t>
            </a:r>
            <a:r>
              <a:rPr lang="en-US" dirty="0"/>
              <a:t>dates indicate the last day recommended for use of a perishable product while at </a:t>
            </a:r>
            <a:r>
              <a:rPr lang="en-US" dirty="0">
                <a:solidFill>
                  <a:srgbClr val="C00000"/>
                </a:solidFill>
              </a:rPr>
              <a:t>peak quality. </a:t>
            </a:r>
            <a:r>
              <a:rPr lang="en-US" dirty="0" smtClean="0"/>
              <a:t>Some foods </a:t>
            </a:r>
            <a:r>
              <a:rPr lang="en-US" dirty="0"/>
              <a:t>that are already past this date, </a:t>
            </a:r>
            <a:r>
              <a:rPr lang="en-US" dirty="0" smtClean="0"/>
              <a:t>are </a:t>
            </a:r>
            <a:r>
              <a:rPr lang="en-US" dirty="0">
                <a:solidFill>
                  <a:srgbClr val="0070C0"/>
                </a:solidFill>
              </a:rPr>
              <a:t>generally</a:t>
            </a:r>
            <a:r>
              <a:rPr lang="en-US" dirty="0"/>
              <a:t> still safe to eat. </a:t>
            </a:r>
            <a:r>
              <a:rPr lang="en-US" dirty="0" smtClean="0"/>
              <a:t>(use common sense; look, feel, smell, even taste). Simply </a:t>
            </a:r>
            <a:r>
              <a:rPr lang="en-US" dirty="0"/>
              <a:t>check the item first for an off odor, a strange appearance, or an unpleasant flavor.</a:t>
            </a:r>
          </a:p>
          <a:p>
            <a:endParaRPr lang="en-US" dirty="0"/>
          </a:p>
        </p:txBody>
      </p:sp>
      <p:pic>
        <p:nvPicPr>
          <p:cNvPr id="4098" name="Picture 2" descr="http://img4-1.realsimple.timeinc.net/images/food-recipes/shopping-storing/0111/refridgerator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419600"/>
            <a:ext cx="2857500" cy="2090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24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Meat Fish &amp; Poultry</a:t>
            </a:r>
            <a:endParaRPr lang="en-US" dirty="0"/>
          </a:p>
        </p:txBody>
      </p:sp>
      <p:sp>
        <p:nvSpPr>
          <p:cNvPr id="3" name="Content Placeholder 2"/>
          <p:cNvSpPr>
            <a:spLocks noGrp="1"/>
          </p:cNvSpPr>
          <p:nvPr>
            <p:ph idx="1"/>
          </p:nvPr>
        </p:nvSpPr>
        <p:spPr/>
        <p:txBody>
          <a:bodyPr>
            <a:normAutofit lnSpcReduction="10000"/>
          </a:bodyPr>
          <a:lstStyle/>
          <a:p>
            <a:r>
              <a:rPr lang="en-US" b="1" dirty="0"/>
              <a:t>Meat, fish, and poultry</a:t>
            </a:r>
            <a:r>
              <a:rPr lang="en-US" dirty="0"/>
              <a:t>: Store meat, fish, and poultry in the </a:t>
            </a:r>
            <a:r>
              <a:rPr lang="en-US" dirty="0">
                <a:solidFill>
                  <a:srgbClr val="00B0F0"/>
                </a:solidFill>
              </a:rPr>
              <a:t>coldest part of the refrigerator </a:t>
            </a:r>
            <a:r>
              <a:rPr lang="en-US" dirty="0"/>
              <a:t>(generally in the “meat keeper” drawer or toward the back of the bottom shelf), wrapped in foil, leak-proof plastic bags, or airtight containers. Fresh poultry, seafood, and ground or chopped meat can be refrigerated for one to two days before cooking. Fresh red meat, cooked poultry, and meat leftovers can be refrigerated for three to five days, and processed meat products (lunch meats) for three to seven days. Freeze any meat if you won’t be using it within these time frames. </a:t>
            </a:r>
          </a:p>
        </p:txBody>
      </p:sp>
    </p:spTree>
    <p:extLst>
      <p:ext uri="{BB962C8B-B14F-4D97-AF65-F5344CB8AC3E}">
        <p14:creationId xmlns:p14="http://schemas.microsoft.com/office/powerpoint/2010/main" val="313308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all foods have the same rate of expiration?</a:t>
            </a:r>
            <a:endParaRPr lang="en-US" dirty="0"/>
          </a:p>
        </p:txBody>
      </p:sp>
      <p:sp>
        <p:nvSpPr>
          <p:cNvPr id="3" name="Content Placeholder 2"/>
          <p:cNvSpPr>
            <a:spLocks noGrp="1"/>
          </p:cNvSpPr>
          <p:nvPr>
            <p:ph idx="1"/>
          </p:nvPr>
        </p:nvSpPr>
        <p:spPr>
          <a:xfrm>
            <a:off x="5257800" y="685800"/>
            <a:ext cx="3581400" cy="3886200"/>
          </a:xfrm>
        </p:spPr>
        <p:txBody>
          <a:bodyPr>
            <a:normAutofit/>
          </a:bodyPr>
          <a:lstStyle/>
          <a:p>
            <a:r>
              <a:rPr lang="en-US" sz="3200" dirty="0" smtClean="0"/>
              <a:t>You don’t have to throw out perfectly good food</a:t>
            </a:r>
          </a:p>
          <a:p>
            <a:pPr marL="0" indent="0">
              <a:buNone/>
            </a:pPr>
            <a:endParaRPr lang="en-US" sz="3200" dirty="0" smtClean="0"/>
          </a:p>
          <a:p>
            <a:r>
              <a:rPr lang="en-US" sz="3200" dirty="0" smtClean="0"/>
              <a:t>Let’s look at the shelf life food categories</a:t>
            </a:r>
            <a:endParaRPr lang="en-US" sz="3200" dirty="0"/>
          </a:p>
        </p:txBody>
      </p:sp>
      <p:pic>
        <p:nvPicPr>
          <p:cNvPr id="2050" name="Picture 2" descr="http://beartoons.com/wp-content/uploads/2013/07/When-Food-Goes-Bad-by-Bearman-Cartoon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4762500"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03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Dairy Products</a:t>
            </a:r>
            <a:endParaRPr lang="en-US" dirty="0"/>
          </a:p>
        </p:txBody>
      </p:sp>
      <p:sp>
        <p:nvSpPr>
          <p:cNvPr id="3" name="Content Placeholder 2"/>
          <p:cNvSpPr>
            <a:spLocks noGrp="1"/>
          </p:cNvSpPr>
          <p:nvPr>
            <p:ph idx="1"/>
          </p:nvPr>
        </p:nvSpPr>
        <p:spPr>
          <a:xfrm>
            <a:off x="762000" y="457200"/>
            <a:ext cx="7543800" cy="1447800"/>
          </a:xfrm>
        </p:spPr>
        <p:txBody>
          <a:bodyPr>
            <a:normAutofit fontScale="92500" lnSpcReduction="20000"/>
          </a:bodyPr>
          <a:lstStyle/>
          <a:p>
            <a:r>
              <a:rPr lang="en-US" b="1" dirty="0"/>
              <a:t>Dairy products</a:t>
            </a:r>
            <a:r>
              <a:rPr lang="en-US" dirty="0"/>
              <a:t>: Milk, cheese, yogurt, and butter tend to </a:t>
            </a:r>
            <a:r>
              <a:rPr lang="en-US" dirty="0" smtClean="0"/>
              <a:t>spoil more quickly </a:t>
            </a:r>
            <a:r>
              <a:rPr lang="en-US" dirty="0"/>
              <a:t>once their dates have passed</a:t>
            </a:r>
            <a:r>
              <a:rPr lang="en-US" dirty="0" smtClean="0"/>
              <a:t>. However, if stored properly can last up to 6-9 months depending on the product </a:t>
            </a:r>
            <a:r>
              <a:rPr lang="en-US" dirty="0"/>
              <a:t>Like eggs, these products should be stored on a shelf, not in the door. </a:t>
            </a:r>
          </a:p>
        </p:txBody>
      </p:sp>
      <p:pic>
        <p:nvPicPr>
          <p:cNvPr id="5122" name="Picture 2" descr="http://dairy-farms.regionaldirectory.us/dairy-products-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57400"/>
            <a:ext cx="61722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373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1676400" cy="1143000"/>
          </a:xfrm>
        </p:spPr>
        <p:txBody>
          <a:bodyPr>
            <a:normAutofit/>
          </a:bodyPr>
          <a:lstStyle/>
          <a:p>
            <a:r>
              <a:rPr lang="en-US" sz="3200" dirty="0" smtClean="0">
                <a:latin typeface="Algerian" panose="04020705040A02060702" pitchFamily="82" charset="0"/>
              </a:rPr>
              <a:t>Hard Cheese</a:t>
            </a:r>
            <a:endParaRPr lang="en-US" sz="3200" dirty="0">
              <a:latin typeface="Algerian" panose="04020705040A02060702" pitchFamily="82" charset="0"/>
            </a:endParaRPr>
          </a:p>
        </p:txBody>
      </p:sp>
      <p:sp>
        <p:nvSpPr>
          <p:cNvPr id="3" name="Content Placeholder 2"/>
          <p:cNvSpPr>
            <a:spLocks noGrp="1"/>
          </p:cNvSpPr>
          <p:nvPr>
            <p:ph idx="1"/>
          </p:nvPr>
        </p:nvSpPr>
        <p:spPr>
          <a:xfrm>
            <a:off x="762000" y="533400"/>
            <a:ext cx="7620000" cy="914400"/>
          </a:xfrm>
        </p:spPr>
        <p:txBody>
          <a:bodyPr>
            <a:normAutofit fontScale="85000" lnSpcReduction="20000"/>
          </a:bodyPr>
          <a:lstStyle/>
          <a:p>
            <a:r>
              <a:rPr lang="en-US" dirty="0" smtClean="0"/>
              <a:t> </a:t>
            </a:r>
            <a:r>
              <a:rPr lang="en-US" b="1" dirty="0"/>
              <a:t>How Long Does Hard Cheese Last?</a:t>
            </a:r>
          </a:p>
          <a:p>
            <a:r>
              <a:rPr lang="en-US" dirty="0" smtClean="0"/>
              <a:t>So </a:t>
            </a:r>
            <a:r>
              <a:rPr lang="en-US" b="1" dirty="0"/>
              <a:t>how long does </a:t>
            </a:r>
            <a:r>
              <a:rPr lang="en-US" b="1" dirty="0" smtClean="0"/>
              <a:t>hard cheese </a:t>
            </a:r>
            <a:r>
              <a:rPr lang="en-US" b="1" dirty="0"/>
              <a:t>last</a:t>
            </a:r>
            <a:r>
              <a:rPr lang="en-US" dirty="0"/>
              <a:t>?  When properly stored at or below 40° F, the shelf life of cheese is </a:t>
            </a:r>
            <a:r>
              <a:rPr lang="en-US" dirty="0" smtClean="0"/>
              <a:t>approximately….</a:t>
            </a: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05644665"/>
              </p:ext>
            </p:extLst>
          </p:nvPr>
        </p:nvGraphicFramePr>
        <p:xfrm>
          <a:off x="2057400" y="1371600"/>
          <a:ext cx="6400800" cy="4767952"/>
        </p:xfrm>
        <a:graphic>
          <a:graphicData uri="http://schemas.openxmlformats.org/drawingml/2006/table">
            <a:tbl>
              <a:tblPr/>
              <a:tblGrid>
                <a:gridCol w="1981200"/>
                <a:gridCol w="1981200"/>
                <a:gridCol w="2438400"/>
              </a:tblGrid>
              <a:tr h="83118">
                <a:tc>
                  <a:txBody>
                    <a:bodyPr/>
                    <a:lstStyle/>
                    <a:p>
                      <a:r>
                        <a:rPr lang="en-US" sz="1000"/>
                        <a:t>(Unopened)</a:t>
                      </a:r>
                    </a:p>
                  </a:txBody>
                  <a:tcPr marL="50470" marR="50470" marT="25235" marB="25235" anchor="ctr">
                    <a:lnL>
                      <a:noFill/>
                    </a:lnL>
                    <a:lnR>
                      <a:noFill/>
                    </a:lnR>
                    <a:lnT>
                      <a:noFill/>
                    </a:lnT>
                    <a:lnB>
                      <a:noFill/>
                    </a:lnB>
                  </a:tcPr>
                </a:tc>
                <a:tc>
                  <a:txBody>
                    <a:bodyPr/>
                    <a:lstStyle/>
                    <a:p>
                      <a:r>
                        <a:rPr lang="en-US" sz="1000"/>
                        <a:t>Fridge</a:t>
                      </a:r>
                    </a:p>
                  </a:txBody>
                  <a:tcPr marL="50470" marR="50470" marT="25235" marB="25235" anchor="ctr">
                    <a:lnL>
                      <a:noFill/>
                    </a:lnL>
                    <a:lnR>
                      <a:noFill/>
                    </a:lnR>
                    <a:lnT>
                      <a:noFill/>
                    </a:lnT>
                    <a:lnB>
                      <a:noFill/>
                    </a:lnB>
                  </a:tcPr>
                </a:tc>
                <a:tc>
                  <a:txBody>
                    <a:bodyPr/>
                    <a:lstStyle/>
                    <a:p>
                      <a:r>
                        <a:rPr lang="en-US" sz="1000"/>
                        <a:t>Freezer</a:t>
                      </a:r>
                    </a:p>
                  </a:txBody>
                  <a:tcPr marL="50470" marR="50470" marT="25235" marB="25235" anchor="ctr">
                    <a:lnL>
                      <a:noFill/>
                    </a:lnL>
                    <a:lnR>
                      <a:noFill/>
                    </a:lnR>
                    <a:lnT>
                      <a:noFill/>
                    </a:lnT>
                    <a:lnB>
                      <a:noFill/>
                    </a:lnB>
                  </a:tcPr>
                </a:tc>
              </a:tr>
              <a:tr h="222648">
                <a:tc>
                  <a:txBody>
                    <a:bodyPr/>
                    <a:lstStyle/>
                    <a:p>
                      <a:endParaRPr lang="en-US" sz="1000"/>
                    </a:p>
                  </a:txBody>
                  <a:tcPr marL="50470" marR="50470" marT="25235" marB="25235" anchor="ctr">
                    <a:lnL>
                      <a:noFill/>
                    </a:lnL>
                    <a:lnR>
                      <a:noFill/>
                    </a:lnR>
                    <a:lnT>
                      <a:noFill/>
                    </a:lnT>
                    <a:lnB>
                      <a:noFill/>
                    </a:lnB>
                  </a:tcPr>
                </a:tc>
                <a:tc>
                  <a:txBody>
                    <a:bodyPr/>
                    <a:lstStyle/>
                    <a:p>
                      <a:pPr algn="ctr"/>
                      <a:r>
                        <a:rPr lang="en-US" sz="1000">
                          <a:effectLst/>
                        </a:rPr>
                        <a:t>Past Printed Date</a:t>
                      </a:r>
                    </a:p>
                  </a:txBody>
                  <a:tcPr marL="50470" marR="50470" marT="25235" marB="25235" anchor="ctr">
                    <a:lnL>
                      <a:noFill/>
                    </a:lnL>
                    <a:lnR>
                      <a:noFill/>
                    </a:lnR>
                    <a:lnT>
                      <a:noFill/>
                    </a:lnT>
                    <a:lnB>
                      <a:noFill/>
                    </a:lnB>
                  </a:tcPr>
                </a:tc>
                <a:tc>
                  <a:txBody>
                    <a:bodyPr/>
                    <a:lstStyle/>
                    <a:p>
                      <a:r>
                        <a:rPr lang="en-US" sz="1000"/>
                        <a:t>Past Printed Date</a:t>
                      </a:r>
                    </a:p>
                  </a:txBody>
                  <a:tcPr marL="50470" marR="50470" marT="25235" marB="25235" anchor="ctr">
                    <a:lnL>
                      <a:noFill/>
                    </a:lnL>
                    <a:lnR>
                      <a:noFill/>
                    </a:lnR>
                    <a:lnT>
                      <a:noFill/>
                    </a:lnT>
                    <a:lnB>
                      <a:noFill/>
                    </a:lnB>
                  </a:tcPr>
                </a:tc>
              </a:tr>
              <a:tr h="557164">
                <a:tc>
                  <a:txBody>
                    <a:bodyPr/>
                    <a:lstStyle/>
                    <a:p>
                      <a:r>
                        <a:rPr lang="en-US" sz="1000" b="1"/>
                        <a:t>Hard Cheese (Parmesan, Asiago, Romano)</a:t>
                      </a:r>
                      <a:r>
                        <a:rPr lang="en-US" sz="1000"/>
                        <a:t> lasts for</a:t>
                      </a:r>
                    </a:p>
                  </a:txBody>
                  <a:tcPr marL="50470" marR="50470" marT="25235" marB="25235" anchor="ctr">
                    <a:lnL>
                      <a:noFill/>
                    </a:lnL>
                    <a:lnR>
                      <a:noFill/>
                    </a:lnR>
                    <a:lnT>
                      <a:noFill/>
                    </a:lnT>
                    <a:lnB>
                      <a:noFill/>
                    </a:lnB>
                  </a:tcPr>
                </a:tc>
                <a:tc>
                  <a:txBody>
                    <a:bodyPr/>
                    <a:lstStyle/>
                    <a:p>
                      <a:r>
                        <a:rPr lang="en-US" sz="1000"/>
                        <a:t>2-4 Months</a:t>
                      </a:r>
                    </a:p>
                  </a:txBody>
                  <a:tcPr marL="50470" marR="50470" marT="25235" marB="25235" anchor="ctr">
                    <a:lnL>
                      <a:noFill/>
                    </a:lnL>
                    <a:lnR>
                      <a:noFill/>
                    </a:lnR>
                    <a:lnT>
                      <a:noFill/>
                    </a:lnT>
                    <a:lnB>
                      <a:noFill/>
                    </a:lnB>
                  </a:tcPr>
                </a:tc>
                <a:tc>
                  <a:txBody>
                    <a:bodyPr/>
                    <a:lstStyle/>
                    <a:p>
                      <a:r>
                        <a:rPr lang="en-US" sz="1000"/>
                        <a:t>6-8 Months</a:t>
                      </a:r>
                    </a:p>
                  </a:txBody>
                  <a:tcPr marL="50470" marR="50470" marT="25235" marB="25235" anchor="ctr">
                    <a:lnL>
                      <a:noFill/>
                    </a:lnL>
                    <a:lnR>
                      <a:noFill/>
                    </a:lnR>
                    <a:lnT>
                      <a:noFill/>
                    </a:lnT>
                    <a:lnB>
                      <a:noFill/>
                    </a:lnB>
                  </a:tcPr>
                </a:tc>
              </a:tr>
              <a:tr h="389906">
                <a:tc>
                  <a:txBody>
                    <a:bodyPr/>
                    <a:lstStyle/>
                    <a:p>
                      <a:r>
                        <a:rPr lang="en-US" sz="1000" b="1"/>
                        <a:t>Shredded Hard Cheese</a:t>
                      </a:r>
                      <a:r>
                        <a:rPr lang="en-US" sz="1000"/>
                        <a:t> lasts for</a:t>
                      </a:r>
                    </a:p>
                  </a:txBody>
                  <a:tcPr marL="50470" marR="50470" marT="25235" marB="25235" anchor="ctr">
                    <a:lnL>
                      <a:noFill/>
                    </a:lnL>
                    <a:lnR>
                      <a:noFill/>
                    </a:lnR>
                    <a:lnT>
                      <a:noFill/>
                    </a:lnT>
                    <a:lnB>
                      <a:noFill/>
                    </a:lnB>
                  </a:tcPr>
                </a:tc>
                <a:tc>
                  <a:txBody>
                    <a:bodyPr/>
                    <a:lstStyle/>
                    <a:p>
                      <a:r>
                        <a:rPr lang="en-US" sz="1000"/>
                        <a:t>1-2 Month</a:t>
                      </a:r>
                    </a:p>
                  </a:txBody>
                  <a:tcPr marL="50470" marR="50470" marT="25235" marB="25235" anchor="ctr">
                    <a:lnL>
                      <a:noFill/>
                    </a:lnL>
                    <a:lnR>
                      <a:noFill/>
                    </a:lnR>
                    <a:lnT>
                      <a:noFill/>
                    </a:lnT>
                    <a:lnB>
                      <a:noFill/>
                    </a:lnB>
                  </a:tcPr>
                </a:tc>
                <a:tc>
                  <a:txBody>
                    <a:bodyPr/>
                    <a:lstStyle/>
                    <a:p>
                      <a:r>
                        <a:rPr lang="en-US" sz="1000"/>
                        <a:t>6-8 Months</a:t>
                      </a:r>
                    </a:p>
                  </a:txBody>
                  <a:tcPr marL="50470" marR="50470" marT="25235" marB="25235" anchor="ctr">
                    <a:lnL>
                      <a:noFill/>
                    </a:lnL>
                    <a:lnR>
                      <a:noFill/>
                    </a:lnR>
                    <a:lnT>
                      <a:noFill/>
                    </a:lnT>
                    <a:lnB>
                      <a:noFill/>
                    </a:lnB>
                  </a:tcPr>
                </a:tc>
              </a:tr>
              <a:tr h="557164">
                <a:tc>
                  <a:txBody>
                    <a:bodyPr/>
                    <a:lstStyle/>
                    <a:p>
                      <a:r>
                        <a:rPr lang="en-US" sz="1000" b="1"/>
                        <a:t>Semi-Hard Cheese Chunk (Cheddar, Swiss)</a:t>
                      </a:r>
                      <a:r>
                        <a:rPr lang="en-US" sz="1000"/>
                        <a:t> lasts for</a:t>
                      </a:r>
                    </a:p>
                  </a:txBody>
                  <a:tcPr marL="50470" marR="50470" marT="25235" marB="25235" anchor="ctr">
                    <a:lnL>
                      <a:noFill/>
                    </a:lnL>
                    <a:lnR>
                      <a:noFill/>
                    </a:lnR>
                    <a:lnT>
                      <a:noFill/>
                    </a:lnT>
                    <a:lnB>
                      <a:noFill/>
                    </a:lnB>
                  </a:tcPr>
                </a:tc>
                <a:tc>
                  <a:txBody>
                    <a:bodyPr/>
                    <a:lstStyle/>
                    <a:p>
                      <a:r>
                        <a:rPr lang="en-US" sz="1000"/>
                        <a:t>1-2 Months</a:t>
                      </a:r>
                    </a:p>
                  </a:txBody>
                  <a:tcPr marL="50470" marR="50470" marT="25235" marB="25235" anchor="ctr">
                    <a:lnL>
                      <a:noFill/>
                    </a:lnL>
                    <a:lnR>
                      <a:noFill/>
                    </a:lnR>
                    <a:lnT>
                      <a:noFill/>
                    </a:lnT>
                    <a:lnB>
                      <a:noFill/>
                    </a:lnB>
                  </a:tcPr>
                </a:tc>
                <a:tc>
                  <a:txBody>
                    <a:bodyPr/>
                    <a:lstStyle/>
                    <a:p>
                      <a:r>
                        <a:rPr lang="en-US" sz="1000"/>
                        <a:t>6-8 Months</a:t>
                      </a:r>
                    </a:p>
                  </a:txBody>
                  <a:tcPr marL="50470" marR="50470" marT="25235" marB="25235" anchor="ctr">
                    <a:lnL>
                      <a:noFill/>
                    </a:lnL>
                    <a:lnR>
                      <a:noFill/>
                    </a:lnR>
                    <a:lnT>
                      <a:noFill/>
                    </a:lnT>
                    <a:lnB>
                      <a:noFill/>
                    </a:lnB>
                  </a:tcPr>
                </a:tc>
              </a:tr>
              <a:tr h="389906">
                <a:tc>
                  <a:txBody>
                    <a:bodyPr/>
                    <a:lstStyle/>
                    <a:p>
                      <a:r>
                        <a:rPr lang="en-US" sz="1000" b="1"/>
                        <a:t>Sliced Semi-Hard Cheese</a:t>
                      </a:r>
                      <a:r>
                        <a:rPr lang="en-US" sz="1000"/>
                        <a:t> lasts for</a:t>
                      </a:r>
                    </a:p>
                  </a:txBody>
                  <a:tcPr marL="50470" marR="50470" marT="25235" marB="25235" anchor="ctr">
                    <a:lnL>
                      <a:noFill/>
                    </a:lnL>
                    <a:lnR>
                      <a:noFill/>
                    </a:lnR>
                    <a:lnT>
                      <a:noFill/>
                    </a:lnT>
                    <a:lnB>
                      <a:noFill/>
                    </a:lnB>
                  </a:tcPr>
                </a:tc>
                <a:tc>
                  <a:txBody>
                    <a:bodyPr/>
                    <a:lstStyle/>
                    <a:p>
                      <a:r>
                        <a:rPr lang="en-US" sz="1000"/>
                        <a:t>1 Month</a:t>
                      </a:r>
                    </a:p>
                  </a:txBody>
                  <a:tcPr marL="50470" marR="50470" marT="25235" marB="25235" anchor="ctr">
                    <a:lnL>
                      <a:noFill/>
                    </a:lnL>
                    <a:lnR>
                      <a:noFill/>
                    </a:lnR>
                    <a:lnT>
                      <a:noFill/>
                    </a:lnT>
                    <a:lnB>
                      <a:noFill/>
                    </a:lnB>
                  </a:tcPr>
                </a:tc>
                <a:tc>
                  <a:txBody>
                    <a:bodyPr/>
                    <a:lstStyle/>
                    <a:p>
                      <a:r>
                        <a:rPr lang="en-US" sz="1000"/>
                        <a:t>6-8 Months</a:t>
                      </a:r>
                    </a:p>
                  </a:txBody>
                  <a:tcPr marL="50470" marR="50470" marT="25235" marB="25235" anchor="ctr">
                    <a:lnL>
                      <a:noFill/>
                    </a:lnL>
                    <a:lnR>
                      <a:noFill/>
                    </a:lnR>
                    <a:lnT>
                      <a:noFill/>
                    </a:lnT>
                    <a:lnB>
                      <a:noFill/>
                    </a:lnB>
                  </a:tcPr>
                </a:tc>
              </a:tr>
              <a:tr h="222648">
                <a:tc>
                  <a:txBody>
                    <a:bodyPr/>
                    <a:lstStyle/>
                    <a:p>
                      <a:r>
                        <a:rPr lang="en-US" sz="1000"/>
                        <a:t>(Opened)</a:t>
                      </a:r>
                    </a:p>
                  </a:txBody>
                  <a:tcPr marL="50470" marR="50470" marT="25235" marB="25235" anchor="ctr">
                    <a:lnL>
                      <a:noFill/>
                    </a:lnL>
                    <a:lnR>
                      <a:noFill/>
                    </a:lnR>
                    <a:lnT>
                      <a:noFill/>
                    </a:lnT>
                    <a:lnB>
                      <a:noFill/>
                    </a:lnB>
                  </a:tcPr>
                </a:tc>
                <a:tc>
                  <a:txBody>
                    <a:bodyPr/>
                    <a:lstStyle/>
                    <a:p>
                      <a:r>
                        <a:rPr lang="en-US" sz="1000"/>
                        <a:t>Refrigerator</a:t>
                      </a:r>
                    </a:p>
                  </a:txBody>
                  <a:tcPr marL="50470" marR="50470" marT="25235" marB="25235" anchor="ctr">
                    <a:lnL>
                      <a:noFill/>
                    </a:lnL>
                    <a:lnR>
                      <a:noFill/>
                    </a:lnR>
                    <a:lnT>
                      <a:noFill/>
                    </a:lnT>
                    <a:lnB>
                      <a:noFill/>
                    </a:lnB>
                  </a:tcPr>
                </a:tc>
                <a:tc>
                  <a:txBody>
                    <a:bodyPr/>
                    <a:lstStyle/>
                    <a:p>
                      <a:r>
                        <a:rPr lang="en-US" sz="1000"/>
                        <a:t>Freezer</a:t>
                      </a:r>
                    </a:p>
                  </a:txBody>
                  <a:tcPr marL="50470" marR="50470" marT="25235" marB="25235" anchor="ctr">
                    <a:lnL>
                      <a:noFill/>
                    </a:lnL>
                    <a:lnR>
                      <a:noFill/>
                    </a:lnR>
                    <a:lnT>
                      <a:noFill/>
                    </a:lnT>
                    <a:lnB>
                      <a:noFill/>
                    </a:lnB>
                  </a:tcPr>
                </a:tc>
              </a:tr>
              <a:tr h="557164">
                <a:tc>
                  <a:txBody>
                    <a:bodyPr/>
                    <a:lstStyle/>
                    <a:p>
                      <a:r>
                        <a:rPr lang="en-US" sz="1000" b="1"/>
                        <a:t>Hard Cheese Chunk (Parmesan, Asiago, Romano)</a:t>
                      </a:r>
                      <a:r>
                        <a:rPr lang="en-US" sz="1000"/>
                        <a:t> lasts for</a:t>
                      </a:r>
                    </a:p>
                  </a:txBody>
                  <a:tcPr marL="50470" marR="50470" marT="25235" marB="25235" anchor="ctr">
                    <a:lnL>
                      <a:noFill/>
                    </a:lnL>
                    <a:lnR>
                      <a:noFill/>
                    </a:lnR>
                    <a:lnT>
                      <a:noFill/>
                    </a:lnT>
                    <a:lnB>
                      <a:noFill/>
                    </a:lnB>
                  </a:tcPr>
                </a:tc>
                <a:tc>
                  <a:txBody>
                    <a:bodyPr/>
                    <a:lstStyle/>
                    <a:p>
                      <a:r>
                        <a:rPr lang="en-US" sz="1000"/>
                        <a:t>3-6 Weeks</a:t>
                      </a:r>
                    </a:p>
                  </a:txBody>
                  <a:tcPr marL="50470" marR="50470" marT="25235" marB="25235" anchor="ctr">
                    <a:lnL>
                      <a:noFill/>
                    </a:lnL>
                    <a:lnR>
                      <a:noFill/>
                    </a:lnR>
                    <a:lnT>
                      <a:noFill/>
                    </a:lnT>
                    <a:lnB>
                      <a:noFill/>
                    </a:lnB>
                  </a:tcPr>
                </a:tc>
                <a:tc>
                  <a:txBody>
                    <a:bodyPr/>
                    <a:lstStyle/>
                    <a:p>
                      <a:r>
                        <a:rPr lang="en-US" sz="1000"/>
                        <a:t>6-8 Months</a:t>
                      </a:r>
                    </a:p>
                  </a:txBody>
                  <a:tcPr marL="50470" marR="50470" marT="25235" marB="25235" anchor="ctr">
                    <a:lnL>
                      <a:noFill/>
                    </a:lnL>
                    <a:lnR>
                      <a:noFill/>
                    </a:lnR>
                    <a:lnT>
                      <a:noFill/>
                    </a:lnT>
                    <a:lnB>
                      <a:noFill/>
                    </a:lnB>
                  </a:tcPr>
                </a:tc>
              </a:tr>
              <a:tr h="389906">
                <a:tc>
                  <a:txBody>
                    <a:bodyPr/>
                    <a:lstStyle/>
                    <a:p>
                      <a:r>
                        <a:rPr lang="en-US" sz="1000" b="1"/>
                        <a:t>Shredded Hard Cheese</a:t>
                      </a:r>
                      <a:r>
                        <a:rPr lang="en-US" sz="1000"/>
                        <a:t> lasts for </a:t>
                      </a:r>
                    </a:p>
                  </a:txBody>
                  <a:tcPr marL="50470" marR="50470" marT="25235" marB="25235" anchor="ctr">
                    <a:lnL>
                      <a:noFill/>
                    </a:lnL>
                    <a:lnR>
                      <a:noFill/>
                    </a:lnR>
                    <a:lnT>
                      <a:noFill/>
                    </a:lnT>
                    <a:lnB>
                      <a:noFill/>
                    </a:lnB>
                  </a:tcPr>
                </a:tc>
                <a:tc>
                  <a:txBody>
                    <a:bodyPr/>
                    <a:lstStyle/>
                    <a:p>
                      <a:r>
                        <a:rPr lang="en-US" sz="1000"/>
                        <a:t>3-4 Weeks</a:t>
                      </a:r>
                    </a:p>
                  </a:txBody>
                  <a:tcPr marL="50470" marR="50470" marT="25235" marB="25235" anchor="ctr">
                    <a:lnL>
                      <a:noFill/>
                    </a:lnL>
                    <a:lnR>
                      <a:noFill/>
                    </a:lnR>
                    <a:lnT>
                      <a:noFill/>
                    </a:lnT>
                    <a:lnB>
                      <a:noFill/>
                    </a:lnB>
                  </a:tcPr>
                </a:tc>
                <a:tc>
                  <a:txBody>
                    <a:bodyPr/>
                    <a:lstStyle/>
                    <a:p>
                      <a:r>
                        <a:rPr lang="en-US" sz="1000"/>
                        <a:t>6-8 Months</a:t>
                      </a:r>
                    </a:p>
                  </a:txBody>
                  <a:tcPr marL="50470" marR="50470" marT="25235" marB="25235" anchor="ctr">
                    <a:lnL>
                      <a:noFill/>
                    </a:lnL>
                    <a:lnR>
                      <a:noFill/>
                    </a:lnR>
                    <a:lnT>
                      <a:noFill/>
                    </a:lnT>
                    <a:lnB>
                      <a:noFill/>
                    </a:lnB>
                  </a:tcPr>
                </a:tc>
              </a:tr>
              <a:tr h="389906">
                <a:tc>
                  <a:txBody>
                    <a:bodyPr/>
                    <a:lstStyle/>
                    <a:p>
                      <a:r>
                        <a:rPr lang="en-US" sz="1000" b="1"/>
                        <a:t>Semi-Hard Cheese Chunk</a:t>
                      </a:r>
                      <a:r>
                        <a:rPr lang="en-US" sz="1000"/>
                        <a:t> lasts for</a:t>
                      </a:r>
                    </a:p>
                  </a:txBody>
                  <a:tcPr marL="50470" marR="50470" marT="25235" marB="25235" anchor="ctr">
                    <a:lnL>
                      <a:noFill/>
                    </a:lnL>
                    <a:lnR>
                      <a:noFill/>
                    </a:lnR>
                    <a:lnT>
                      <a:noFill/>
                    </a:lnT>
                    <a:lnB>
                      <a:noFill/>
                    </a:lnB>
                  </a:tcPr>
                </a:tc>
                <a:tc>
                  <a:txBody>
                    <a:bodyPr/>
                    <a:lstStyle/>
                    <a:p>
                      <a:r>
                        <a:rPr lang="en-US" sz="1000"/>
                        <a:t>3-6 Weeks</a:t>
                      </a:r>
                    </a:p>
                  </a:txBody>
                  <a:tcPr marL="50470" marR="50470" marT="25235" marB="25235" anchor="ctr">
                    <a:lnL>
                      <a:noFill/>
                    </a:lnL>
                    <a:lnR>
                      <a:noFill/>
                    </a:lnR>
                    <a:lnT>
                      <a:noFill/>
                    </a:lnT>
                    <a:lnB>
                      <a:noFill/>
                    </a:lnB>
                  </a:tcPr>
                </a:tc>
                <a:tc>
                  <a:txBody>
                    <a:bodyPr/>
                    <a:lstStyle/>
                    <a:p>
                      <a:r>
                        <a:rPr lang="en-US" sz="1000"/>
                        <a:t>6-8 Months</a:t>
                      </a:r>
                    </a:p>
                  </a:txBody>
                  <a:tcPr marL="50470" marR="50470" marT="25235" marB="25235" anchor="ctr">
                    <a:lnL>
                      <a:noFill/>
                    </a:lnL>
                    <a:lnR>
                      <a:noFill/>
                    </a:lnR>
                    <a:lnT>
                      <a:noFill/>
                    </a:lnT>
                    <a:lnB>
                      <a:noFill/>
                    </a:lnB>
                  </a:tcPr>
                </a:tc>
              </a:tr>
              <a:tr h="888670">
                <a:tc>
                  <a:txBody>
                    <a:bodyPr/>
                    <a:lstStyle/>
                    <a:p>
                      <a:r>
                        <a:rPr lang="en-US" sz="1000" b="1"/>
                        <a:t>Sliced Semi-Hard Cheese</a:t>
                      </a:r>
                      <a:r>
                        <a:rPr lang="en-US" sz="1000"/>
                        <a:t> lasts for </a:t>
                      </a:r>
                    </a:p>
                  </a:txBody>
                  <a:tcPr marL="50470" marR="50470" marT="25235" marB="25235" anchor="ctr">
                    <a:lnL>
                      <a:noFill/>
                    </a:lnL>
                    <a:lnR>
                      <a:noFill/>
                    </a:lnR>
                    <a:lnT>
                      <a:noFill/>
                    </a:lnT>
                    <a:lnB>
                      <a:noFill/>
                    </a:lnB>
                  </a:tcPr>
                </a:tc>
                <a:tc>
                  <a:txBody>
                    <a:bodyPr/>
                    <a:lstStyle/>
                    <a:p>
                      <a:r>
                        <a:rPr lang="en-US" sz="1000"/>
                        <a:t>2 Weeks</a:t>
                      </a:r>
                    </a:p>
                  </a:txBody>
                  <a:tcPr marL="50470" marR="50470" marT="25235" marB="25235" anchor="ctr">
                    <a:lnL>
                      <a:noFill/>
                    </a:lnL>
                    <a:lnR>
                      <a:noFill/>
                    </a:lnR>
                    <a:lnT>
                      <a:noFill/>
                    </a:lnT>
                    <a:lnB>
                      <a:noFill/>
                    </a:lnB>
                  </a:tcPr>
                </a:tc>
                <a:tc>
                  <a:txBody>
                    <a:bodyPr/>
                    <a:lstStyle/>
                    <a:p>
                      <a:r>
                        <a:rPr lang="en-US" sz="1000" dirty="0"/>
                        <a:t>6-8 Months</a:t>
                      </a:r>
                    </a:p>
                  </a:txBody>
                  <a:tcPr marL="50470" marR="50470" marT="25235" marB="25235" anchor="ctr">
                    <a:lnL>
                      <a:noFill/>
                    </a:lnL>
                    <a:lnR>
                      <a:noFill/>
                    </a:lnR>
                    <a:lnT>
                      <a:noFill/>
                    </a:lnT>
                    <a:lnB>
                      <a:noFill/>
                    </a:lnB>
                  </a:tcPr>
                </a:tc>
              </a:tr>
            </a:tbl>
          </a:graphicData>
        </a:graphic>
      </p:graphicFrame>
      <p:pic>
        <p:nvPicPr>
          <p:cNvPr id="6146" name="Picture 2" descr="http://www.joyofkosher.com/wp-content/uploads/2012/05/hard-chee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057400"/>
            <a:ext cx="174307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710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Eggs</a:t>
            </a:r>
            <a:endParaRPr lang="en-US" dirty="0"/>
          </a:p>
        </p:txBody>
      </p:sp>
      <p:sp>
        <p:nvSpPr>
          <p:cNvPr id="3" name="Content Placeholder 2"/>
          <p:cNvSpPr>
            <a:spLocks noGrp="1"/>
          </p:cNvSpPr>
          <p:nvPr>
            <p:ph idx="1"/>
          </p:nvPr>
        </p:nvSpPr>
        <p:spPr/>
        <p:txBody>
          <a:bodyPr/>
          <a:lstStyle/>
          <a:p>
            <a:r>
              <a:rPr lang="en-US" b="1" dirty="0"/>
              <a:t>Eggs</a:t>
            </a:r>
            <a:r>
              <a:rPr lang="en-US" dirty="0"/>
              <a:t>: If you’ve purchased a carton of eggs before the date expires, you should be able to use them safely for three to five weeks after expiration. Eggs should be stored in their original carton on a shelf, not in the door (where it’s not as cold). </a:t>
            </a:r>
          </a:p>
        </p:txBody>
      </p:sp>
      <p:pic>
        <p:nvPicPr>
          <p:cNvPr id="9218" name="Picture 2" descr="http://images.clipartpanda.com/eggs-clip-art-afd-113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429000"/>
            <a:ext cx="385762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370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1752600" cy="914400"/>
          </a:xfrm>
        </p:spPr>
        <p:txBody>
          <a:bodyPr>
            <a:noAutofit/>
          </a:bodyPr>
          <a:lstStyle/>
          <a:p>
            <a:r>
              <a:rPr lang="en-US" sz="4800" dirty="0" smtClean="0">
                <a:latin typeface="Algerian" panose="04020705040A02060702" pitchFamily="82" charset="0"/>
              </a:rPr>
              <a:t>EGGs</a:t>
            </a:r>
            <a:endParaRPr lang="en-US" sz="4800" dirty="0">
              <a:latin typeface="Algerian" panose="04020705040A02060702" pitchFamily="82" charset="0"/>
            </a:endParaRPr>
          </a:p>
        </p:txBody>
      </p:sp>
      <p:sp>
        <p:nvSpPr>
          <p:cNvPr id="3" name="Content Placeholder 2"/>
          <p:cNvSpPr>
            <a:spLocks noGrp="1"/>
          </p:cNvSpPr>
          <p:nvPr>
            <p:ph idx="1"/>
          </p:nvPr>
        </p:nvSpPr>
        <p:spPr>
          <a:xfrm>
            <a:off x="762000" y="609600"/>
            <a:ext cx="7620000" cy="1066800"/>
          </a:xfrm>
        </p:spPr>
        <p:txBody>
          <a:bodyPr>
            <a:normAutofit fontScale="92500" lnSpcReduction="10000"/>
          </a:bodyPr>
          <a:lstStyle/>
          <a:p>
            <a:r>
              <a:rPr lang="en-US" dirty="0" smtClean="0"/>
              <a:t> </a:t>
            </a:r>
            <a:r>
              <a:rPr lang="en-US" b="1" dirty="0"/>
              <a:t>How Long </a:t>
            </a:r>
            <a:r>
              <a:rPr lang="en-US" b="1" dirty="0" smtClean="0"/>
              <a:t>Do Eggs Last</a:t>
            </a:r>
            <a:r>
              <a:rPr lang="en-US" b="1" dirty="0"/>
              <a:t>?</a:t>
            </a:r>
          </a:p>
          <a:p>
            <a:r>
              <a:rPr lang="en-US" dirty="0" smtClean="0"/>
              <a:t>When </a:t>
            </a:r>
            <a:r>
              <a:rPr lang="en-US" dirty="0"/>
              <a:t>properly stored at or below 40° F, the shelf life of cheese is </a:t>
            </a:r>
            <a:r>
              <a:rPr lang="en-US" dirty="0" smtClean="0"/>
              <a:t>approximately….</a:t>
            </a:r>
            <a:endParaRPr lang="en-US"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32085041"/>
              </p:ext>
            </p:extLst>
          </p:nvPr>
        </p:nvGraphicFramePr>
        <p:xfrm>
          <a:off x="685800" y="1981200"/>
          <a:ext cx="7543800" cy="2819399"/>
        </p:xfrm>
        <a:graphic>
          <a:graphicData uri="http://schemas.openxmlformats.org/drawingml/2006/table">
            <a:tbl>
              <a:tblPr/>
              <a:tblGrid>
                <a:gridCol w="3771900"/>
                <a:gridCol w="3771900"/>
              </a:tblGrid>
              <a:tr h="670560">
                <a:tc>
                  <a:txBody>
                    <a:bodyPr/>
                    <a:lstStyle/>
                    <a:p>
                      <a:pPr algn="ctr"/>
                      <a:r>
                        <a:rPr lang="en-US" u="sng" dirty="0">
                          <a:effectLst/>
                        </a:rPr>
                        <a:t>(Shells On)</a:t>
                      </a:r>
                    </a:p>
                  </a:txBody>
                  <a:tcPr anchor="ctr">
                    <a:lnL>
                      <a:noFill/>
                    </a:lnL>
                    <a:lnR>
                      <a:noFill/>
                    </a:lnR>
                    <a:lnT>
                      <a:noFill/>
                    </a:lnT>
                    <a:lnB>
                      <a:noFill/>
                    </a:lnB>
                  </a:tcPr>
                </a:tc>
                <a:tc>
                  <a:txBody>
                    <a:bodyPr/>
                    <a:lstStyle/>
                    <a:p>
                      <a:pPr algn="ctr"/>
                      <a:r>
                        <a:rPr lang="en-US" u="sng" dirty="0">
                          <a:effectLst/>
                        </a:rPr>
                        <a:t>Past Boiled Date</a:t>
                      </a:r>
                    </a:p>
                  </a:txBody>
                  <a:tcPr anchor="ctr">
                    <a:lnL>
                      <a:noFill/>
                    </a:lnL>
                    <a:lnR>
                      <a:noFill/>
                    </a:lnR>
                    <a:lnT>
                      <a:noFill/>
                    </a:lnT>
                    <a:lnB>
                      <a:noFill/>
                    </a:lnB>
                  </a:tcPr>
                </a:tc>
              </a:tr>
              <a:tr h="548639">
                <a:tc>
                  <a:txBody>
                    <a:bodyPr/>
                    <a:lstStyle/>
                    <a:p>
                      <a:r>
                        <a:rPr lang="en-US" b="1"/>
                        <a:t>Hard Boiled Eggs last</a:t>
                      </a:r>
                      <a:r>
                        <a:rPr lang="en-US"/>
                        <a:t> for</a:t>
                      </a:r>
                    </a:p>
                  </a:txBody>
                  <a:tcPr anchor="ctr">
                    <a:lnL>
                      <a:noFill/>
                    </a:lnL>
                    <a:lnR>
                      <a:noFill/>
                    </a:lnR>
                    <a:lnT>
                      <a:noFill/>
                    </a:lnT>
                    <a:lnB>
                      <a:noFill/>
                    </a:lnB>
                  </a:tcPr>
                </a:tc>
                <a:tc>
                  <a:txBody>
                    <a:bodyPr/>
                    <a:lstStyle/>
                    <a:p>
                      <a:r>
                        <a:rPr lang="en-US"/>
                        <a:t>7 Days</a:t>
                      </a:r>
                    </a:p>
                  </a:txBody>
                  <a:tcPr anchor="ctr">
                    <a:lnL>
                      <a:noFill/>
                    </a:lnL>
                    <a:lnR>
                      <a:noFill/>
                    </a:lnR>
                    <a:lnT>
                      <a:noFill/>
                    </a:lnT>
                    <a:lnB>
                      <a:noFill/>
                    </a:lnB>
                  </a:tcPr>
                </a:tc>
              </a:tr>
              <a:tr h="640080">
                <a:tc>
                  <a:txBody>
                    <a:bodyPr/>
                    <a:lstStyle/>
                    <a:p>
                      <a:pPr algn="ctr"/>
                      <a:r>
                        <a:rPr lang="en-US" dirty="0">
                          <a:effectLst/>
                        </a:rPr>
                        <a:t>(Peeled)</a:t>
                      </a:r>
                    </a:p>
                  </a:txBody>
                  <a:tcPr anchor="ctr">
                    <a:lnL>
                      <a:noFill/>
                    </a:lnL>
                    <a:lnR>
                      <a:noFill/>
                    </a:lnR>
                    <a:lnT>
                      <a:noFill/>
                    </a:lnT>
                    <a:lnB>
                      <a:noFill/>
                    </a:lnB>
                  </a:tcPr>
                </a:tc>
                <a:tc>
                  <a:txBody>
                    <a:bodyPr/>
                    <a:lstStyle/>
                    <a:p>
                      <a:pPr algn="ctr"/>
                      <a:r>
                        <a:rPr lang="en-US">
                          <a:effectLst/>
                        </a:rPr>
                        <a:t>Past Boiled Date</a:t>
                      </a:r>
                    </a:p>
                  </a:txBody>
                  <a:tcPr anchor="ctr">
                    <a:lnL>
                      <a:noFill/>
                    </a:lnL>
                    <a:lnR>
                      <a:noFill/>
                    </a:lnR>
                    <a:lnT>
                      <a:noFill/>
                    </a:lnT>
                    <a:lnB>
                      <a:noFill/>
                    </a:lnB>
                  </a:tcPr>
                </a:tc>
              </a:tr>
              <a:tr h="960120">
                <a:tc>
                  <a:txBody>
                    <a:bodyPr/>
                    <a:lstStyle/>
                    <a:p>
                      <a:r>
                        <a:rPr lang="en-US" b="1" dirty="0"/>
                        <a:t>Hard Boiled Eggs last</a:t>
                      </a:r>
                      <a:r>
                        <a:rPr lang="en-US" dirty="0"/>
                        <a:t> for</a:t>
                      </a:r>
                    </a:p>
                  </a:txBody>
                  <a:tcPr anchor="ctr">
                    <a:lnL>
                      <a:noFill/>
                    </a:lnL>
                    <a:lnR>
                      <a:noFill/>
                    </a:lnR>
                    <a:lnT>
                      <a:noFill/>
                    </a:lnT>
                    <a:lnB>
                      <a:noFill/>
                    </a:lnB>
                  </a:tcPr>
                </a:tc>
                <a:tc>
                  <a:txBody>
                    <a:bodyPr/>
                    <a:lstStyle/>
                    <a:p>
                      <a:r>
                        <a:rPr lang="en-US" dirty="0"/>
                        <a:t>5 </a:t>
                      </a:r>
                      <a:r>
                        <a:rPr lang="en-US" dirty="0" smtClean="0"/>
                        <a:t>Days</a:t>
                      </a:r>
                      <a:endParaRPr lang="en-US" dirty="0"/>
                    </a:p>
                  </a:txBody>
                  <a:tcPr anchor="ctr">
                    <a:lnL>
                      <a:noFill/>
                    </a:lnL>
                    <a:lnR>
                      <a:noFill/>
                    </a:lnR>
                    <a:lnT>
                      <a:noFill/>
                    </a:lnT>
                    <a:lnB>
                      <a:noFill/>
                    </a:lnB>
                  </a:tcPr>
                </a:tc>
              </a:tr>
            </a:tbl>
          </a:graphicData>
        </a:graphic>
      </p:graphicFrame>
      <p:pic>
        <p:nvPicPr>
          <p:cNvPr id="7170" name="Picture 2" descr="http://www.google.com/url?sa=i&amp;source=images&amp;cd=&amp;docid=Ys-b4tx2szOXaM&amp;tbnid=_WxlPlLM2SgStM&amp;ved=0CAUQjBw&amp;url=http%3A%2F%2Fwww.clipartbest.com%2Fcliparts%2F9cp%2FxMp%2F9cpxMpdcE.png&amp;ei=XWYHVKivDtLKggS464Bo&amp;psig=AFQjCNHHWNYzklk5-0C0gLfX1AkssQ_9iA&amp;ust=14098575013432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038600"/>
            <a:ext cx="2990850" cy="211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19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2133600" cy="1219200"/>
          </a:xfrm>
        </p:spPr>
        <p:txBody>
          <a:bodyPr>
            <a:normAutofit/>
          </a:bodyPr>
          <a:lstStyle/>
          <a:p>
            <a:r>
              <a:rPr lang="en-US" sz="3200" dirty="0" smtClean="0">
                <a:latin typeface="Algerian" panose="04020705040A02060702" pitchFamily="82" charset="0"/>
              </a:rPr>
              <a:t>Fat Products</a:t>
            </a:r>
            <a:endParaRPr lang="en-US" sz="3200" dirty="0">
              <a:latin typeface="Algerian" panose="04020705040A02060702" pitchFamily="82" charset="0"/>
            </a:endParaRPr>
          </a:p>
        </p:txBody>
      </p:sp>
      <p:sp>
        <p:nvSpPr>
          <p:cNvPr id="3" name="Content Placeholder 2"/>
          <p:cNvSpPr>
            <a:spLocks noGrp="1"/>
          </p:cNvSpPr>
          <p:nvPr>
            <p:ph idx="1"/>
          </p:nvPr>
        </p:nvSpPr>
        <p:spPr>
          <a:xfrm>
            <a:off x="762000" y="228600"/>
            <a:ext cx="7620000" cy="1295400"/>
          </a:xfrm>
        </p:spPr>
        <p:txBody>
          <a:bodyPr>
            <a:normAutofit fontScale="70000" lnSpcReduction="20000"/>
          </a:bodyPr>
          <a:lstStyle/>
          <a:p>
            <a:r>
              <a:rPr lang="en-US" b="1" dirty="0"/>
              <a:t>How Long Does Butter </a:t>
            </a:r>
            <a:r>
              <a:rPr lang="en-US" b="1" dirty="0" smtClean="0"/>
              <a:t>Last when it is properly stored at or below 40F</a:t>
            </a:r>
            <a:endParaRPr lang="en-US" b="1" dirty="0"/>
          </a:p>
          <a:p>
            <a:r>
              <a:rPr lang="en-US" dirty="0"/>
              <a:t>Butter </a:t>
            </a:r>
            <a:r>
              <a:rPr lang="en-US" dirty="0" smtClean="0"/>
              <a:t>is best before date is approximately….</a:t>
            </a:r>
            <a:endParaRPr lang="en-US" dirty="0"/>
          </a:p>
          <a:p>
            <a:r>
              <a:rPr lang="en-US" dirty="0" smtClean="0"/>
              <a:t>butter </a:t>
            </a:r>
            <a:r>
              <a:rPr lang="en-US" dirty="0"/>
              <a:t>does have some nutritional benefits which include a high dose of vitamin A. </a:t>
            </a:r>
          </a:p>
        </p:txBody>
      </p:sp>
      <p:pic>
        <p:nvPicPr>
          <p:cNvPr id="3074" name="Picture 2" descr="How Long Does Butter La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40205"/>
            <a:ext cx="2057400" cy="2590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492696874"/>
              </p:ext>
            </p:extLst>
          </p:nvPr>
        </p:nvGraphicFramePr>
        <p:xfrm>
          <a:off x="2895600" y="1524000"/>
          <a:ext cx="5791200" cy="4614110"/>
        </p:xfrm>
        <a:graphic>
          <a:graphicData uri="http://schemas.openxmlformats.org/drawingml/2006/table">
            <a:tbl>
              <a:tblPr/>
              <a:tblGrid>
                <a:gridCol w="1930400"/>
                <a:gridCol w="1930400"/>
                <a:gridCol w="1930400"/>
              </a:tblGrid>
              <a:tr h="485190">
                <a:tc>
                  <a:txBody>
                    <a:bodyPr/>
                    <a:lstStyle/>
                    <a:p>
                      <a:r>
                        <a:rPr lang="en-US" dirty="0"/>
                        <a:t>(Unopened)</a:t>
                      </a:r>
                    </a:p>
                  </a:txBody>
                  <a:tcPr anchor="ctr">
                    <a:lnL>
                      <a:noFill/>
                    </a:lnL>
                    <a:lnR>
                      <a:noFill/>
                    </a:lnR>
                    <a:lnT>
                      <a:noFill/>
                    </a:lnT>
                    <a:lnB>
                      <a:noFill/>
                    </a:lnB>
                  </a:tcPr>
                </a:tc>
                <a:tc>
                  <a:txBody>
                    <a:bodyPr/>
                    <a:lstStyle/>
                    <a:p>
                      <a:r>
                        <a:rPr lang="en-US"/>
                        <a:t>Refrigerator</a:t>
                      </a:r>
                    </a:p>
                  </a:txBody>
                  <a:tcPr anchor="ctr">
                    <a:lnL>
                      <a:noFill/>
                    </a:lnL>
                    <a:lnR>
                      <a:noFill/>
                    </a:lnR>
                    <a:lnT>
                      <a:noFill/>
                    </a:lnT>
                    <a:lnB>
                      <a:noFill/>
                    </a:lnB>
                  </a:tcPr>
                </a:tc>
                <a:tc>
                  <a:txBody>
                    <a:bodyPr/>
                    <a:lstStyle/>
                    <a:p>
                      <a:r>
                        <a:rPr lang="en-US"/>
                        <a:t>Freezer</a:t>
                      </a:r>
                    </a:p>
                  </a:txBody>
                  <a:tcPr anchor="ctr">
                    <a:lnL>
                      <a:noFill/>
                    </a:lnL>
                    <a:lnR>
                      <a:noFill/>
                    </a:lnR>
                    <a:lnT>
                      <a:noFill/>
                    </a:lnT>
                    <a:lnB>
                      <a:noFill/>
                    </a:lnB>
                  </a:tcPr>
                </a:tc>
              </a:tr>
              <a:tr h="485190">
                <a:tc>
                  <a:txBody>
                    <a:bodyPr/>
                    <a:lstStyle/>
                    <a:p>
                      <a:endParaRPr lang="en-US"/>
                    </a:p>
                  </a:txBody>
                  <a:tcPr anchor="ctr">
                    <a:lnL>
                      <a:noFill/>
                    </a:lnL>
                    <a:lnR>
                      <a:noFill/>
                    </a:lnR>
                    <a:lnT>
                      <a:noFill/>
                    </a:lnT>
                    <a:lnB>
                      <a:noFill/>
                    </a:lnB>
                  </a:tcPr>
                </a:tc>
                <a:tc>
                  <a:txBody>
                    <a:bodyPr/>
                    <a:lstStyle/>
                    <a:p>
                      <a:pPr algn="ctr"/>
                      <a:r>
                        <a:rPr lang="en-US" dirty="0">
                          <a:effectLst/>
                        </a:rPr>
                        <a:t>Past Printed Date</a:t>
                      </a:r>
                    </a:p>
                  </a:txBody>
                  <a:tcPr anchor="ctr">
                    <a:lnL>
                      <a:noFill/>
                    </a:lnL>
                    <a:lnR>
                      <a:noFill/>
                    </a:lnR>
                    <a:lnT>
                      <a:noFill/>
                    </a:lnT>
                    <a:lnB>
                      <a:noFill/>
                    </a:lnB>
                  </a:tcPr>
                </a:tc>
                <a:tc>
                  <a:txBody>
                    <a:bodyPr/>
                    <a:lstStyle/>
                    <a:p>
                      <a:r>
                        <a:rPr lang="en-US"/>
                        <a:t> Past Printed Date</a:t>
                      </a:r>
                    </a:p>
                  </a:txBody>
                  <a:tcPr anchor="ctr">
                    <a:lnL>
                      <a:noFill/>
                    </a:lnL>
                    <a:lnR>
                      <a:noFill/>
                    </a:lnR>
                    <a:lnT>
                      <a:noFill/>
                    </a:lnT>
                    <a:lnB>
                      <a:noFill/>
                    </a:lnB>
                  </a:tcPr>
                </a:tc>
              </a:tr>
              <a:tr h="489994">
                <a:tc>
                  <a:txBody>
                    <a:bodyPr/>
                    <a:lstStyle/>
                    <a:p>
                      <a:r>
                        <a:rPr lang="en-US" b="1" dirty="0"/>
                        <a:t>Butter</a:t>
                      </a:r>
                      <a:r>
                        <a:rPr lang="en-US" dirty="0"/>
                        <a:t> lasts for</a:t>
                      </a:r>
                    </a:p>
                  </a:txBody>
                  <a:tcPr anchor="ctr">
                    <a:lnL>
                      <a:noFill/>
                    </a:lnL>
                    <a:lnR>
                      <a:noFill/>
                    </a:lnR>
                    <a:lnT>
                      <a:noFill/>
                    </a:lnT>
                    <a:lnB>
                      <a:noFill/>
                    </a:lnB>
                  </a:tcPr>
                </a:tc>
                <a:tc>
                  <a:txBody>
                    <a:bodyPr/>
                    <a:lstStyle/>
                    <a:p>
                      <a:r>
                        <a:rPr lang="en-US"/>
                        <a:t>1 Month</a:t>
                      </a:r>
                    </a:p>
                  </a:txBody>
                  <a:tcPr anchor="ctr">
                    <a:lnL>
                      <a:noFill/>
                    </a:lnL>
                    <a:lnR>
                      <a:noFill/>
                    </a:lnR>
                    <a:lnT>
                      <a:noFill/>
                    </a:lnT>
                    <a:lnB>
                      <a:noFill/>
                    </a:lnB>
                  </a:tcPr>
                </a:tc>
                <a:tc>
                  <a:txBody>
                    <a:bodyPr/>
                    <a:lstStyle/>
                    <a:p>
                      <a:r>
                        <a:rPr lang="en-US"/>
                        <a:t>6-9 Months</a:t>
                      </a:r>
                    </a:p>
                  </a:txBody>
                  <a:tcPr anchor="ctr">
                    <a:lnL>
                      <a:noFill/>
                    </a:lnL>
                    <a:lnR>
                      <a:noFill/>
                    </a:lnR>
                    <a:lnT>
                      <a:noFill/>
                    </a:lnT>
                    <a:lnB>
                      <a:noFill/>
                    </a:lnB>
                  </a:tcPr>
                </a:tc>
              </a:tr>
              <a:tr h="849083">
                <a:tc>
                  <a:txBody>
                    <a:bodyPr/>
                    <a:lstStyle/>
                    <a:p>
                      <a:r>
                        <a:rPr lang="en-US" b="1" dirty="0"/>
                        <a:t>Butter with oil</a:t>
                      </a:r>
                      <a:r>
                        <a:rPr lang="en-US" dirty="0"/>
                        <a:t> lasts for</a:t>
                      </a:r>
                    </a:p>
                  </a:txBody>
                  <a:tcPr anchor="ctr">
                    <a:lnL>
                      <a:noFill/>
                    </a:lnL>
                    <a:lnR>
                      <a:noFill/>
                    </a:lnR>
                    <a:lnT>
                      <a:noFill/>
                    </a:lnT>
                    <a:lnB>
                      <a:noFill/>
                    </a:lnB>
                  </a:tcPr>
                </a:tc>
                <a:tc>
                  <a:txBody>
                    <a:bodyPr/>
                    <a:lstStyle/>
                    <a:p>
                      <a:r>
                        <a:rPr lang="en-US"/>
                        <a:t>2 Months</a:t>
                      </a:r>
                    </a:p>
                  </a:txBody>
                  <a:tcPr anchor="ctr">
                    <a:lnL>
                      <a:noFill/>
                    </a:lnL>
                    <a:lnR>
                      <a:noFill/>
                    </a:lnR>
                    <a:lnT>
                      <a:noFill/>
                    </a:lnT>
                    <a:lnB>
                      <a:noFill/>
                    </a:lnB>
                  </a:tcPr>
                </a:tc>
                <a:tc>
                  <a:txBody>
                    <a:bodyPr/>
                    <a:lstStyle/>
                    <a:p>
                      <a:r>
                        <a:rPr lang="en-US"/>
                        <a:t>6-9 Months</a:t>
                      </a:r>
                    </a:p>
                  </a:txBody>
                  <a:tcPr anchor="ctr">
                    <a:lnL>
                      <a:noFill/>
                    </a:lnL>
                    <a:lnR>
                      <a:noFill/>
                    </a:lnR>
                    <a:lnT>
                      <a:noFill/>
                    </a:lnT>
                    <a:lnB>
                      <a:noFill/>
                    </a:lnB>
                  </a:tcPr>
                </a:tc>
              </a:tr>
              <a:tr h="485190">
                <a:tc>
                  <a:txBody>
                    <a:bodyPr/>
                    <a:lstStyle/>
                    <a:p>
                      <a:r>
                        <a:rPr lang="en-US"/>
                        <a:t>(Opened)</a:t>
                      </a:r>
                    </a:p>
                  </a:txBody>
                  <a:tcPr anchor="ctr">
                    <a:lnL>
                      <a:noFill/>
                    </a:lnL>
                    <a:lnR>
                      <a:noFill/>
                    </a:lnR>
                    <a:lnT>
                      <a:noFill/>
                    </a:lnT>
                    <a:lnB>
                      <a:noFill/>
                    </a:lnB>
                  </a:tcPr>
                </a:tc>
                <a:tc>
                  <a:txBody>
                    <a:bodyPr/>
                    <a:lstStyle/>
                    <a:p>
                      <a:r>
                        <a:rPr lang="en-US"/>
                        <a:t>Refrigerator</a:t>
                      </a:r>
                    </a:p>
                  </a:txBody>
                  <a:tcPr anchor="ctr">
                    <a:lnL>
                      <a:noFill/>
                    </a:lnL>
                    <a:lnR>
                      <a:noFill/>
                    </a:lnR>
                    <a:lnT>
                      <a:noFill/>
                    </a:lnT>
                    <a:lnB>
                      <a:noFill/>
                    </a:lnB>
                  </a:tcPr>
                </a:tc>
                <a:tc>
                  <a:txBody>
                    <a:bodyPr/>
                    <a:lstStyle/>
                    <a:p>
                      <a:r>
                        <a:rPr lang="en-US"/>
                        <a:t>Freezer</a:t>
                      </a:r>
                    </a:p>
                  </a:txBody>
                  <a:tcPr anchor="ctr">
                    <a:lnL>
                      <a:noFill/>
                    </a:lnL>
                    <a:lnR>
                      <a:noFill/>
                    </a:lnR>
                    <a:lnT>
                      <a:noFill/>
                    </a:lnT>
                    <a:lnB>
                      <a:noFill/>
                    </a:lnB>
                  </a:tcPr>
                </a:tc>
              </a:tr>
              <a:tr h="485190">
                <a:tc>
                  <a:txBody>
                    <a:bodyPr/>
                    <a:lstStyle/>
                    <a:p>
                      <a:endParaRPr lang="en-US" dirty="0"/>
                    </a:p>
                  </a:txBody>
                  <a:tcPr>
                    <a:lnT>
                      <a:noFill/>
                    </a:lnT>
                  </a:tcPr>
                </a:tc>
                <a:tc>
                  <a:txBody>
                    <a:bodyPr/>
                    <a:lstStyle/>
                    <a:p>
                      <a:endParaRPr lang="en-US"/>
                    </a:p>
                  </a:txBody>
                  <a:tcPr>
                    <a:lnT>
                      <a:noFill/>
                    </a:lnT>
                  </a:tcPr>
                </a:tc>
                <a:tc>
                  <a:txBody>
                    <a:bodyPr/>
                    <a:lstStyle/>
                    <a:p>
                      <a:endParaRPr lang="en-US"/>
                    </a:p>
                  </a:txBody>
                  <a:tcPr>
                    <a:lnT>
                      <a:noFill/>
                    </a:lnT>
                  </a:tcPr>
                </a:tc>
              </a:tr>
              <a:tr h="485190">
                <a:tc>
                  <a:txBody>
                    <a:bodyPr/>
                    <a:lstStyle/>
                    <a:p>
                      <a:r>
                        <a:rPr lang="en-US" b="1"/>
                        <a:t>Butter</a:t>
                      </a:r>
                      <a:r>
                        <a:rPr lang="en-US"/>
                        <a:t> lasts for</a:t>
                      </a:r>
                    </a:p>
                  </a:txBody>
                  <a:tcPr anchor="ctr">
                    <a:lnL>
                      <a:noFill/>
                    </a:lnL>
                    <a:lnR>
                      <a:noFill/>
                    </a:lnR>
                    <a:lnB>
                      <a:noFill/>
                    </a:lnB>
                  </a:tcPr>
                </a:tc>
                <a:tc>
                  <a:txBody>
                    <a:bodyPr/>
                    <a:lstStyle/>
                    <a:p>
                      <a:r>
                        <a:rPr lang="en-US"/>
                        <a:t>2 Weeks</a:t>
                      </a:r>
                    </a:p>
                  </a:txBody>
                  <a:tcPr anchor="ctr">
                    <a:lnL>
                      <a:noFill/>
                    </a:lnL>
                    <a:lnR>
                      <a:noFill/>
                    </a:lnR>
                    <a:lnB>
                      <a:noFill/>
                    </a:lnB>
                  </a:tcPr>
                </a:tc>
                <a:tc>
                  <a:txBody>
                    <a:bodyPr/>
                    <a:lstStyle/>
                    <a:p>
                      <a:r>
                        <a:rPr lang="en-US"/>
                        <a:t>6-9 Months</a:t>
                      </a:r>
                    </a:p>
                  </a:txBody>
                  <a:tcPr anchor="ctr">
                    <a:lnL>
                      <a:noFill/>
                    </a:lnL>
                    <a:lnR>
                      <a:noFill/>
                    </a:lnR>
                    <a:lnB>
                      <a:noFill/>
                    </a:lnB>
                  </a:tcPr>
                </a:tc>
              </a:tr>
              <a:tr h="849083">
                <a:tc>
                  <a:txBody>
                    <a:bodyPr/>
                    <a:lstStyle/>
                    <a:p>
                      <a:r>
                        <a:rPr lang="en-US" b="1"/>
                        <a:t>Butter with oil</a:t>
                      </a:r>
                      <a:r>
                        <a:rPr lang="en-US"/>
                        <a:t> lasts for</a:t>
                      </a:r>
                    </a:p>
                  </a:txBody>
                  <a:tcPr anchor="ctr">
                    <a:lnL>
                      <a:noFill/>
                    </a:lnL>
                    <a:lnR>
                      <a:noFill/>
                    </a:lnR>
                    <a:lnT>
                      <a:noFill/>
                    </a:lnT>
                    <a:lnB>
                      <a:noFill/>
                    </a:lnB>
                  </a:tcPr>
                </a:tc>
                <a:tc>
                  <a:txBody>
                    <a:bodyPr/>
                    <a:lstStyle/>
                    <a:p>
                      <a:r>
                        <a:rPr lang="en-US"/>
                        <a:t>2-3 Weeks</a:t>
                      </a:r>
                    </a:p>
                  </a:txBody>
                  <a:tcPr anchor="ctr">
                    <a:lnL>
                      <a:noFill/>
                    </a:lnL>
                    <a:lnR>
                      <a:noFill/>
                    </a:lnR>
                    <a:lnT>
                      <a:noFill/>
                    </a:lnT>
                    <a:lnB>
                      <a:noFill/>
                    </a:lnB>
                  </a:tcPr>
                </a:tc>
                <a:tc>
                  <a:txBody>
                    <a:bodyPr/>
                    <a:lstStyle/>
                    <a:p>
                      <a:r>
                        <a:rPr lang="en-US" dirty="0"/>
                        <a:t>6-9 Months</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2777864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Fruits &amp; Veggies</a:t>
            </a:r>
            <a:endParaRPr lang="en-US" dirty="0"/>
          </a:p>
        </p:txBody>
      </p:sp>
      <p:sp>
        <p:nvSpPr>
          <p:cNvPr id="3" name="Content Placeholder 2"/>
          <p:cNvSpPr>
            <a:spLocks noGrp="1"/>
          </p:cNvSpPr>
          <p:nvPr>
            <p:ph idx="1"/>
          </p:nvPr>
        </p:nvSpPr>
        <p:spPr>
          <a:xfrm>
            <a:off x="762000" y="457200"/>
            <a:ext cx="7543800" cy="3733800"/>
          </a:xfrm>
        </p:spPr>
        <p:txBody>
          <a:bodyPr>
            <a:normAutofit lnSpcReduction="10000"/>
          </a:bodyPr>
          <a:lstStyle/>
          <a:p>
            <a:r>
              <a:rPr lang="en-US" b="1" dirty="0"/>
              <a:t>Fruits and veggies</a:t>
            </a:r>
            <a:r>
              <a:rPr lang="en-US" dirty="0"/>
              <a:t>: Raw fruits and vegetables may last anywhere from a </a:t>
            </a:r>
            <a:r>
              <a:rPr lang="en-US" dirty="0">
                <a:solidFill>
                  <a:srgbClr val="00B050"/>
                </a:solidFill>
              </a:rPr>
              <a:t>couple days to a few weeks before spoiling</a:t>
            </a:r>
            <a:r>
              <a:rPr lang="en-US" dirty="0" smtClean="0">
                <a:solidFill>
                  <a:srgbClr val="00B050"/>
                </a:solidFill>
              </a:rPr>
              <a:t>. (unless green bags or containers are used) </a:t>
            </a:r>
            <a:r>
              <a:rPr lang="en-US" dirty="0"/>
              <a:t>For best quality, store ripe fruit in the refrigerator or you can prepare it and then freeze it. Some dense raw vegetables such as potatoes, onions, and tomatoes can be stored in cabinets at cool room temperatures. Other types of raw vegetable should be refrigerated. After cooking, all vegetables must </a:t>
            </a:r>
            <a:r>
              <a:rPr lang="en-US" dirty="0" smtClean="0"/>
              <a:t>be eaten, </a:t>
            </a:r>
            <a:r>
              <a:rPr lang="en-US" dirty="0"/>
              <a:t>refrigerated or frozen within two </a:t>
            </a:r>
            <a:r>
              <a:rPr lang="en-US" dirty="0" smtClean="0"/>
              <a:t>hours</a:t>
            </a:r>
            <a:r>
              <a:rPr lang="en-US" dirty="0"/>
              <a:t> </a:t>
            </a:r>
            <a:r>
              <a:rPr lang="en-US" dirty="0" smtClean="0"/>
              <a:t>to retain nutrients left.</a:t>
            </a:r>
            <a:endParaRPr lang="en-US" dirty="0"/>
          </a:p>
        </p:txBody>
      </p:sp>
      <p:pic>
        <p:nvPicPr>
          <p:cNvPr id="4098" name="Picture 2" descr="Fruits-and-Vegetab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886200"/>
            <a:ext cx="316230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991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2286000" cy="4572000"/>
          </a:xfrm>
        </p:spPr>
        <p:txBody>
          <a:bodyPr>
            <a:normAutofit/>
          </a:bodyPr>
          <a:lstStyle/>
          <a:p>
            <a:r>
              <a:rPr lang="en-US" dirty="0" smtClean="0"/>
              <a:t>What’s wrong with this fridge?</a:t>
            </a:r>
            <a:endParaRPr lang="en-US" dirty="0"/>
          </a:p>
        </p:txBody>
      </p:sp>
      <p:pic>
        <p:nvPicPr>
          <p:cNvPr id="2050" name="Picture 2" descr="http://www.myproperbinge.com/wp-content/uploads/2012/09/IMG_08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57200"/>
            <a:ext cx="66294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709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Freezer</a:t>
            </a:r>
            <a:endParaRPr lang="en-US" dirty="0"/>
          </a:p>
        </p:txBody>
      </p:sp>
      <p:sp>
        <p:nvSpPr>
          <p:cNvPr id="3" name="Content Placeholder 2"/>
          <p:cNvSpPr>
            <a:spLocks noGrp="1"/>
          </p:cNvSpPr>
          <p:nvPr>
            <p:ph idx="1"/>
          </p:nvPr>
        </p:nvSpPr>
        <p:spPr>
          <a:xfrm>
            <a:off x="3505200" y="685800"/>
            <a:ext cx="5334000" cy="4648200"/>
          </a:xfrm>
        </p:spPr>
        <p:txBody>
          <a:bodyPr>
            <a:normAutofit fontScale="92500" lnSpcReduction="20000"/>
          </a:bodyPr>
          <a:lstStyle/>
          <a:p>
            <a:r>
              <a:rPr lang="en-US" dirty="0" smtClean="0"/>
              <a:t>According </a:t>
            </a:r>
            <a:r>
              <a:rPr lang="en-US" dirty="0"/>
              <a:t>to the Food and Drug Administration (FDA), frozen foods are safe indefinitely, so their expiration dates apply only to </a:t>
            </a:r>
            <a:r>
              <a:rPr lang="en-US" dirty="0">
                <a:solidFill>
                  <a:srgbClr val="C00000"/>
                </a:solidFill>
              </a:rPr>
              <a:t>quality and nutritional value. </a:t>
            </a:r>
            <a:r>
              <a:rPr lang="en-US" dirty="0"/>
              <a:t>But, make sure the items are frozen solid without signs of thawing. Otherwise: </a:t>
            </a:r>
          </a:p>
          <a:p>
            <a:r>
              <a:rPr lang="en-US" dirty="0"/>
              <a:t>If you plan to freeze your food, don’t wait to do so. Freezing it right away will help keep the product at its peak quality.</a:t>
            </a:r>
          </a:p>
          <a:p>
            <a:r>
              <a:rPr lang="en-US" dirty="0"/>
              <a:t>Freeze food in either its original packaging or packed in freezer bags or heavy-duty foil for maximum freshness.</a:t>
            </a:r>
          </a:p>
          <a:p>
            <a:r>
              <a:rPr lang="en-US" dirty="0"/>
              <a:t>“Freezer-burned” foods are generally still safe to eat. Cut freezer-burned portions away either before or after cooking the food.</a:t>
            </a:r>
          </a:p>
          <a:p>
            <a:endParaRPr lang="en-US" dirty="0"/>
          </a:p>
        </p:txBody>
      </p:sp>
      <p:pic>
        <p:nvPicPr>
          <p:cNvPr id="3074" name="Picture 2" descr="http://www.buzzle.com/img/articleImages/598282-10111-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28194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049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lowres.jantoo.com/food-drink-alcohol-shop-shopping-clerk-wine-75032940_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6868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355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Expired Foods Supermarket for Low Income Communities</a:t>
            </a:r>
            <a:endParaRPr lang="en-US" dirty="0"/>
          </a:p>
        </p:txBody>
      </p:sp>
      <p:sp>
        <p:nvSpPr>
          <p:cNvPr id="3" name="Content Placeholder 2"/>
          <p:cNvSpPr>
            <a:spLocks noGrp="1"/>
          </p:cNvSpPr>
          <p:nvPr>
            <p:ph idx="1"/>
          </p:nvPr>
        </p:nvSpPr>
        <p:spPr>
          <a:xfrm>
            <a:off x="533400" y="228600"/>
            <a:ext cx="8153400" cy="2667000"/>
          </a:xfrm>
        </p:spPr>
        <p:txBody>
          <a:bodyPr/>
          <a:lstStyle/>
          <a:p>
            <a:r>
              <a:rPr lang="en-US" u="sng" dirty="0">
                <a:hlinkClick r:id="rId2"/>
              </a:rPr>
              <a:t>http://</a:t>
            </a:r>
            <a:r>
              <a:rPr lang="en-US" u="sng" dirty="0" smtClean="0">
                <a:hlinkClick r:id="rId2"/>
              </a:rPr>
              <a:t>abcnews.go.com/GMA/video/daily-table-grocery-store-sell-expired-food-21634779</a:t>
            </a:r>
            <a:endParaRPr lang="en-US" u="sng" dirty="0" smtClean="0"/>
          </a:p>
          <a:p>
            <a:r>
              <a:rPr lang="en-US" sz="4800" dirty="0" smtClean="0"/>
              <a:t>Let’s watch</a:t>
            </a:r>
            <a:r>
              <a:rPr lang="en-US" dirty="0" smtClean="0"/>
              <a:t>………………………</a:t>
            </a:r>
            <a:endParaRPr lang="en-US" dirty="0"/>
          </a:p>
          <a:p>
            <a:pPr marL="0" indent="0">
              <a:buNone/>
            </a:pPr>
            <a:endParaRPr lang="en-US" dirty="0"/>
          </a:p>
        </p:txBody>
      </p:sp>
      <p:pic>
        <p:nvPicPr>
          <p:cNvPr id="8194" name="Picture 2" descr="http://www.clker.com/cliparts/I/b/I/P/2/r/angry-cartoon-eyes-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33693">
            <a:off x="5867400" y="2286000"/>
            <a:ext cx="283845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38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81600"/>
            <a:ext cx="8305800" cy="914400"/>
          </a:xfrm>
        </p:spPr>
        <p:txBody>
          <a:bodyPr>
            <a:normAutofit fontScale="90000"/>
          </a:bodyPr>
          <a:lstStyle/>
          <a:p>
            <a:r>
              <a:rPr lang="en-US" dirty="0" smtClean="0"/>
              <a:t>How long does food really last ?</a:t>
            </a:r>
            <a:endParaRPr lang="en-US" dirty="0"/>
          </a:p>
        </p:txBody>
      </p:sp>
      <p:sp>
        <p:nvSpPr>
          <p:cNvPr id="3" name="Content Placeholder 2"/>
          <p:cNvSpPr>
            <a:spLocks noGrp="1"/>
          </p:cNvSpPr>
          <p:nvPr>
            <p:ph idx="1"/>
          </p:nvPr>
        </p:nvSpPr>
        <p:spPr>
          <a:xfrm>
            <a:off x="762000" y="685800"/>
            <a:ext cx="7543800" cy="4343400"/>
          </a:xfrm>
        </p:spPr>
        <p:txBody>
          <a:bodyPr>
            <a:normAutofit fontScale="92500"/>
          </a:bodyPr>
          <a:lstStyle/>
          <a:p>
            <a:r>
              <a:rPr lang="en-US" dirty="0"/>
              <a:t>From </a:t>
            </a:r>
            <a:r>
              <a:rPr lang="en-US" dirty="0" smtClean="0"/>
              <a:t>the fresh source, </a:t>
            </a:r>
            <a:r>
              <a:rPr lang="en-US" dirty="0"/>
              <a:t>best ingredients to the ordinary, </a:t>
            </a:r>
            <a:r>
              <a:rPr lang="en-US" dirty="0" smtClean="0"/>
              <a:t>I will </a:t>
            </a:r>
            <a:r>
              <a:rPr lang="en-US" dirty="0"/>
              <a:t>provide you with a diverse and informative perspective on food shelf life, </a:t>
            </a:r>
            <a:r>
              <a:rPr lang="en-US" dirty="0" smtClean="0"/>
              <a:t> expiration, </a:t>
            </a:r>
            <a:r>
              <a:rPr lang="en-US" dirty="0" smtClean="0">
                <a:solidFill>
                  <a:srgbClr val="C00000"/>
                </a:solidFill>
              </a:rPr>
              <a:t>best by, better by, use by dates</a:t>
            </a:r>
            <a:r>
              <a:rPr lang="en-US" dirty="0"/>
              <a:t>, </a:t>
            </a:r>
            <a:r>
              <a:rPr lang="en-US" dirty="0" smtClean="0"/>
              <a:t>nutritional value, food </a:t>
            </a:r>
            <a:r>
              <a:rPr lang="en-US" dirty="0"/>
              <a:t>storage and more. </a:t>
            </a:r>
            <a:r>
              <a:rPr lang="en-US" dirty="0" smtClean="0"/>
              <a:t>Today I will focus </a:t>
            </a:r>
            <a:r>
              <a:rPr lang="en-US" dirty="0"/>
              <a:t>on helping </a:t>
            </a:r>
            <a:r>
              <a:rPr lang="en-US" dirty="0" smtClean="0"/>
              <a:t>your food pantry, soup kitchen and or shelter </a:t>
            </a:r>
            <a:r>
              <a:rPr lang="en-US" b="1" dirty="0" smtClean="0"/>
              <a:t>eat </a:t>
            </a:r>
            <a:r>
              <a:rPr lang="en-US" b="1" dirty="0"/>
              <a:t>healthy</a:t>
            </a:r>
            <a:r>
              <a:rPr lang="en-US" dirty="0"/>
              <a:t>, </a:t>
            </a:r>
            <a:r>
              <a:rPr lang="en-US" dirty="0" smtClean="0"/>
              <a:t>and how to educate your clients on food &amp; nutrient  shelf life and </a:t>
            </a:r>
            <a:r>
              <a:rPr lang="en-US" dirty="0" smtClean="0">
                <a:latin typeface="Algerian" panose="04020705040A02060702" pitchFamily="82" charset="0"/>
              </a:rPr>
              <a:t>debunk</a:t>
            </a:r>
            <a:r>
              <a:rPr lang="en-US" dirty="0" smtClean="0"/>
              <a:t> </a:t>
            </a:r>
            <a:r>
              <a:rPr lang="en-US" dirty="0"/>
              <a:t>the myth of expiration dates on food</a:t>
            </a:r>
            <a:r>
              <a:rPr lang="en-US" dirty="0" smtClean="0"/>
              <a:t>.</a:t>
            </a:r>
          </a:p>
          <a:p>
            <a:pPr marL="0" indent="0">
              <a:buNone/>
            </a:pPr>
            <a:endParaRPr lang="en-US" dirty="0" smtClean="0"/>
          </a:p>
          <a:p>
            <a:r>
              <a:rPr lang="en-US" dirty="0"/>
              <a:t>It may come as a shock, but printed food dates are not federally regulated and do not refer to food safety. Thus, </a:t>
            </a:r>
            <a:r>
              <a:rPr lang="en-US" b="1" dirty="0">
                <a:hlinkClick r:id="rId2"/>
              </a:rPr>
              <a:t>it is usually safe to eat your “expired” food after its printed date has passed</a:t>
            </a:r>
            <a:r>
              <a:rPr lang="en-US" dirty="0"/>
              <a:t>. </a:t>
            </a:r>
          </a:p>
        </p:txBody>
      </p:sp>
    </p:spTree>
    <p:extLst>
      <p:ext uri="{BB962C8B-B14F-4D97-AF65-F5344CB8AC3E}">
        <p14:creationId xmlns:p14="http://schemas.microsoft.com/office/powerpoint/2010/main" val="218151365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48200"/>
            <a:ext cx="3505200" cy="1524000"/>
          </a:xfrm>
        </p:spPr>
        <p:txBody>
          <a:bodyPr>
            <a:normAutofit fontScale="90000"/>
          </a:bodyPr>
          <a:lstStyle/>
          <a:p>
            <a:r>
              <a:rPr lang="en-US" dirty="0" smtClean="0"/>
              <a:t>The Bottom</a:t>
            </a:r>
            <a:br>
              <a:rPr lang="en-US" dirty="0" smtClean="0"/>
            </a:br>
            <a:r>
              <a:rPr lang="en-US" dirty="0" smtClean="0"/>
              <a:t> Line-”TBL”</a:t>
            </a:r>
            <a:endParaRPr lang="en-US" dirty="0"/>
          </a:p>
        </p:txBody>
      </p:sp>
      <p:sp>
        <p:nvSpPr>
          <p:cNvPr id="3" name="Content Placeholder 2"/>
          <p:cNvSpPr>
            <a:spLocks noGrp="1"/>
          </p:cNvSpPr>
          <p:nvPr>
            <p:ph idx="1"/>
          </p:nvPr>
        </p:nvSpPr>
        <p:spPr>
          <a:xfrm>
            <a:off x="685800" y="457200"/>
            <a:ext cx="7620000" cy="4114800"/>
          </a:xfrm>
        </p:spPr>
        <p:txBody>
          <a:bodyPr>
            <a:normAutofit/>
          </a:bodyPr>
          <a:lstStyle/>
          <a:p>
            <a:endParaRPr lang="en-US" dirty="0" smtClean="0"/>
          </a:p>
          <a:p>
            <a:r>
              <a:rPr lang="en-US" dirty="0" smtClean="0"/>
              <a:t>Regardless </a:t>
            </a:r>
            <a:r>
              <a:rPr lang="en-US" dirty="0"/>
              <a:t>of the date on any product always be on the lookout for spoilage. If a food smells funny to you or has something growing on it that you think shouldn’t be there, throw it out immediately.</a:t>
            </a:r>
          </a:p>
          <a:p>
            <a:r>
              <a:rPr lang="en-US" dirty="0"/>
              <a:t>Most foods are not only safe to eat, but are also acceptable in terms of taste, aroma, and appearance beyond the expiration date printed on the label. By following these guidelines, you should be able to determine how long foods are good to eat.</a:t>
            </a:r>
          </a:p>
          <a:p>
            <a:endParaRPr lang="en-US" dirty="0"/>
          </a:p>
        </p:txBody>
      </p:sp>
      <p:pic>
        <p:nvPicPr>
          <p:cNvPr id="1026" name="Picture 2" descr="http://themojocompany.com/wp-content/uploads/2013/06/BOTTOM_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038600"/>
            <a:ext cx="365760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910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 &amp; R…….. Resources &amp; References</a:t>
            </a:r>
            <a:endParaRPr lang="en-US" dirty="0"/>
          </a:p>
        </p:txBody>
      </p:sp>
      <p:sp>
        <p:nvSpPr>
          <p:cNvPr id="3" name="Content Placeholder 2"/>
          <p:cNvSpPr>
            <a:spLocks noGrp="1"/>
          </p:cNvSpPr>
          <p:nvPr>
            <p:ph idx="1"/>
          </p:nvPr>
        </p:nvSpPr>
        <p:spPr>
          <a:xfrm>
            <a:off x="762000" y="685800"/>
            <a:ext cx="7543800" cy="4495800"/>
          </a:xfrm>
        </p:spPr>
        <p:txBody>
          <a:bodyPr>
            <a:normAutofit fontScale="70000" lnSpcReduction="20000"/>
          </a:bodyPr>
          <a:lstStyle/>
          <a:p>
            <a:r>
              <a:rPr lang="en-US" dirty="0" smtClean="0"/>
              <a:t>Resources &amp; References</a:t>
            </a:r>
            <a:r>
              <a:rPr lang="en-US" dirty="0"/>
              <a:t>:</a:t>
            </a:r>
          </a:p>
          <a:p>
            <a:r>
              <a:rPr lang="en-US" dirty="0"/>
              <a:t>Consumer advice. Food and Drug Administration (FDA) website. Available at: </a:t>
            </a:r>
            <a:r>
              <a:rPr lang="en-US" dirty="0">
                <a:hlinkClick r:id="rId3"/>
              </a:rPr>
              <a:t>http://vm.cfsan.fda.gov/~lrd/advice.html</a:t>
            </a:r>
            <a:r>
              <a:rPr lang="en-US" dirty="0"/>
              <a:t>. Accessed July 10, 2003. </a:t>
            </a:r>
          </a:p>
          <a:p>
            <a:r>
              <a:rPr lang="en-US" dirty="0"/>
              <a:t>Focus on: food product dating. United States Department of Agriculture (USDA) website. Available at: </a:t>
            </a:r>
            <a:r>
              <a:rPr lang="en-US" dirty="0">
                <a:hlinkClick r:id="rId4"/>
              </a:rPr>
              <a:t>http://www.fsis.usda.gov/oa/pubs/dating.htm</a:t>
            </a:r>
            <a:r>
              <a:rPr lang="en-US" dirty="0"/>
              <a:t>. Accessed July 10, 2003. </a:t>
            </a:r>
          </a:p>
          <a:p>
            <a:r>
              <a:rPr lang="en-US" dirty="0"/>
              <a:t>Foodborne illness. Centers for Disease Control and Prevention (CDC) website. Available at:</a:t>
            </a:r>
            <a:br>
              <a:rPr lang="en-US" dirty="0"/>
            </a:br>
            <a:r>
              <a:rPr lang="en-US" dirty="0">
                <a:hlinkClick r:id="rId5"/>
              </a:rPr>
              <a:t>http://www.cdc.gov/ncidod/dbmd/diseaseinfo/foodborneinfections_g.htm</a:t>
            </a:r>
            <a:r>
              <a:rPr lang="en-US" dirty="0"/>
              <a:t>. Accessed July 10, 2003. </a:t>
            </a:r>
          </a:p>
          <a:p>
            <a:r>
              <a:rPr lang="en-US" dirty="0"/>
              <a:t>Food storage information. Food Marketing Institute website. Available at: </a:t>
            </a:r>
            <a:r>
              <a:rPr lang="en-US" dirty="0">
                <a:hlinkClick r:id="rId6"/>
              </a:rPr>
              <a:t>http://www.fmi.org/consumer/foodkeeper/brochure.cfm</a:t>
            </a:r>
            <a:r>
              <a:rPr lang="en-US" dirty="0"/>
              <a:t>. Accessed July 10, 2003. </a:t>
            </a:r>
          </a:p>
          <a:p>
            <a:r>
              <a:rPr lang="en-US" dirty="0"/>
              <a:t>Frequently asked questions about food safety from the USDA Meat and Poultry Hotline. United States Department of Agriculture (USDA) website. Available at: </a:t>
            </a:r>
            <a:r>
              <a:rPr lang="en-US" dirty="0">
                <a:hlinkClick r:id="rId7"/>
              </a:rPr>
              <a:t>http://www.fsis.usda.gov/oa/faq/hotlinefaqindex.htm</a:t>
            </a:r>
            <a:r>
              <a:rPr lang="en-US" dirty="0"/>
              <a:t>. Accessed July 10, 2003. </a:t>
            </a:r>
          </a:p>
          <a:p>
            <a:endParaRPr lang="en-US" dirty="0"/>
          </a:p>
        </p:txBody>
      </p:sp>
    </p:spTree>
    <p:extLst>
      <p:ext uri="{BB962C8B-B14F-4D97-AF65-F5344CB8AC3E}">
        <p14:creationId xmlns:p14="http://schemas.microsoft.com/office/powerpoint/2010/main" val="246974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3962400" cy="1600200"/>
          </a:xfrm>
        </p:spPr>
        <p:txBody>
          <a:bodyPr>
            <a:normAutofit fontScale="90000"/>
          </a:bodyPr>
          <a:lstStyle/>
          <a:p>
            <a:r>
              <a:rPr lang="en-US" dirty="0" smtClean="0"/>
              <a:t>To Toss or Not </a:t>
            </a:r>
            <a:br>
              <a:rPr lang="en-US" dirty="0" smtClean="0"/>
            </a:br>
            <a:r>
              <a:rPr lang="en-US" dirty="0" smtClean="0"/>
              <a:t>to Toss?</a:t>
            </a:r>
            <a:endParaRPr lang="en-US" dirty="0"/>
          </a:p>
        </p:txBody>
      </p:sp>
      <p:sp>
        <p:nvSpPr>
          <p:cNvPr id="3" name="Content Placeholder 2"/>
          <p:cNvSpPr>
            <a:spLocks noGrp="1"/>
          </p:cNvSpPr>
          <p:nvPr>
            <p:ph idx="1"/>
          </p:nvPr>
        </p:nvSpPr>
        <p:spPr>
          <a:xfrm>
            <a:off x="762000" y="685800"/>
            <a:ext cx="7391400" cy="2895600"/>
          </a:xfrm>
        </p:spPr>
        <p:txBody>
          <a:bodyPr/>
          <a:lstStyle/>
          <a:p>
            <a:r>
              <a:rPr lang="en-US" dirty="0" smtClean="0"/>
              <a:t>The </a:t>
            </a:r>
            <a:r>
              <a:rPr lang="en-US" dirty="0"/>
              <a:t>expiration dates on foods reflect when to buy or use a product at its best </a:t>
            </a:r>
            <a:r>
              <a:rPr lang="en-US" b="1" i="1" u="sng" dirty="0" smtClean="0">
                <a:solidFill>
                  <a:srgbClr val="C00000"/>
                </a:solidFill>
              </a:rPr>
              <a:t>nutritional quality</a:t>
            </a:r>
            <a:r>
              <a:rPr lang="en-US" dirty="0">
                <a:solidFill>
                  <a:srgbClr val="C00000"/>
                </a:solidFill>
              </a:rPr>
              <a:t>.</a:t>
            </a:r>
            <a:r>
              <a:rPr lang="en-US" dirty="0"/>
              <a:t> So, while you won’t necessarily get sick from eating expired food, its freshness and nutrient value may be </a:t>
            </a:r>
            <a:r>
              <a:rPr lang="en-US" dirty="0" smtClean="0"/>
              <a:t>diminished depending on different factors. </a:t>
            </a:r>
            <a:r>
              <a:rPr lang="en-US" dirty="0"/>
              <a:t>Therefore, the trick is to know how long a product is safe to eat after its </a:t>
            </a:r>
            <a:r>
              <a:rPr lang="en-US" dirty="0" smtClean="0"/>
              <a:t>“expiration” </a:t>
            </a:r>
            <a:r>
              <a:rPr lang="en-US" dirty="0"/>
              <a:t>date. </a:t>
            </a:r>
            <a:r>
              <a:rPr lang="en-US" dirty="0" smtClean="0"/>
              <a:t> </a:t>
            </a:r>
            <a:endParaRPr lang="en-US" dirty="0"/>
          </a:p>
          <a:p>
            <a:endParaRPr lang="en-US" dirty="0"/>
          </a:p>
        </p:txBody>
      </p:sp>
      <p:pic>
        <p:nvPicPr>
          <p:cNvPr id="2050" name="Picture 2" descr="http://p-ec1.pixstatic.com/512cf373dbd0cb501c005ad7._w.540_h.360_s.fit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200400"/>
            <a:ext cx="4114800" cy="32924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noquarterusa.net/blog/wp-content/uploads/2010/07/WEBgarbage1400_edite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00400"/>
            <a:ext cx="2578100" cy="152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64122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dirty="0" smtClean="0"/>
              <a:t>What is Nutritional Value?</a:t>
            </a:r>
            <a:endParaRPr lang="en-US" dirty="0"/>
          </a:p>
        </p:txBody>
      </p:sp>
      <p:sp>
        <p:nvSpPr>
          <p:cNvPr id="3" name="Content Placeholder 2"/>
          <p:cNvSpPr>
            <a:spLocks noGrp="1"/>
          </p:cNvSpPr>
          <p:nvPr>
            <p:ph idx="1"/>
          </p:nvPr>
        </p:nvSpPr>
        <p:spPr>
          <a:xfrm>
            <a:off x="762000" y="685800"/>
            <a:ext cx="7543800" cy="4495800"/>
          </a:xfrm>
        </p:spPr>
        <p:txBody>
          <a:bodyPr>
            <a:normAutofit/>
          </a:bodyPr>
          <a:lstStyle/>
          <a:p>
            <a:r>
              <a:rPr lang="en-US" dirty="0"/>
              <a:t>The nutritional value of food </a:t>
            </a:r>
            <a:r>
              <a:rPr lang="en-US" dirty="0" smtClean="0"/>
              <a:t>is </a:t>
            </a:r>
            <a:r>
              <a:rPr lang="en-US" dirty="0"/>
              <a:t>what a food is made of and its' impact on the body</a:t>
            </a:r>
            <a:r>
              <a:rPr lang="en-US" dirty="0" smtClean="0"/>
              <a:t>.</a:t>
            </a:r>
          </a:p>
          <a:p>
            <a:r>
              <a:rPr lang="en-US" dirty="0" smtClean="0"/>
              <a:t> </a:t>
            </a:r>
            <a:r>
              <a:rPr lang="en-US" dirty="0"/>
              <a:t>Because of disease and weight control, it's particularly important to understand the nutritional value of food due to the impact on the body as it relates to cholesterol, fat, salt, and sugar intake. </a:t>
            </a:r>
            <a:endParaRPr lang="en-US" dirty="0" smtClean="0"/>
          </a:p>
          <a:p>
            <a:r>
              <a:rPr lang="en-US" dirty="0" smtClean="0"/>
              <a:t>The </a:t>
            </a:r>
            <a:r>
              <a:rPr lang="en-US" dirty="0"/>
              <a:t>food label is the primary tool enabling consumers to understand nutritional values in order to make informed decisions about consumption.</a:t>
            </a:r>
          </a:p>
        </p:txBody>
      </p:sp>
    </p:spTree>
    <p:extLst>
      <p:ext uri="{BB962C8B-B14F-4D97-AF65-F5344CB8AC3E}">
        <p14:creationId xmlns:p14="http://schemas.microsoft.com/office/powerpoint/2010/main" val="392480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dirty="0" smtClean="0"/>
              <a:t>Nutritional Value of Foods</a:t>
            </a:r>
            <a:endParaRPr lang="en-US" dirty="0"/>
          </a:p>
        </p:txBody>
      </p:sp>
      <p:sp>
        <p:nvSpPr>
          <p:cNvPr id="3" name="Content Placeholder 2"/>
          <p:cNvSpPr>
            <a:spLocks noGrp="1"/>
          </p:cNvSpPr>
          <p:nvPr>
            <p:ph sz="half" idx="1"/>
          </p:nvPr>
        </p:nvSpPr>
        <p:spPr>
          <a:xfrm>
            <a:off x="838200" y="381000"/>
            <a:ext cx="3657600" cy="2438400"/>
          </a:xfrm>
        </p:spPr>
        <p:txBody>
          <a:bodyPr>
            <a:normAutofit fontScale="92500" lnSpcReduction="20000"/>
          </a:bodyPr>
          <a:lstStyle/>
          <a:p>
            <a:r>
              <a:rPr lang="en-US" sz="3200" dirty="0" smtClean="0"/>
              <a:t>Some foods have more nutritional value than others and are assigned a number, valued and ranked</a:t>
            </a:r>
            <a:endParaRPr lang="en-US" sz="3200" dirty="0"/>
          </a:p>
        </p:txBody>
      </p:sp>
      <p:sp>
        <p:nvSpPr>
          <p:cNvPr id="4" name="Content Placeholder 3"/>
          <p:cNvSpPr>
            <a:spLocks noGrp="1"/>
          </p:cNvSpPr>
          <p:nvPr>
            <p:ph sz="half" idx="2"/>
          </p:nvPr>
        </p:nvSpPr>
        <p:spPr>
          <a:xfrm>
            <a:off x="4648200" y="609600"/>
            <a:ext cx="3657600" cy="4419599"/>
          </a:xfrm>
        </p:spPr>
        <p:txBody>
          <a:bodyPr>
            <a:normAutofit fontScale="92500" lnSpcReduction="20000"/>
          </a:bodyPr>
          <a:lstStyle/>
          <a:p>
            <a:r>
              <a:rPr lang="en-US" dirty="0" smtClean="0"/>
              <a:t>Foods are ranked “nutritious” based on there genetic make-up of macro and micro nutrients. That being naturally-containing Vitamins, Minerals, Carbohydrates, Proteins, Fats.</a:t>
            </a:r>
            <a:endParaRPr lang="en-US" dirty="0"/>
          </a:p>
        </p:txBody>
      </p:sp>
      <p:pic>
        <p:nvPicPr>
          <p:cNvPr id="2052" name="Picture 4" descr="http://thumbs.dreamstime.com/z/assorted-food-mix-all-sort-displayed-old-wood-table-333525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743200"/>
            <a:ext cx="40386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99667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248400"/>
            <a:ext cx="7851648" cy="533400"/>
          </a:xfrm>
        </p:spPr>
        <p:txBody>
          <a:bodyPr>
            <a:noAutofit/>
          </a:bodyPr>
          <a:lstStyle/>
          <a:p>
            <a:r>
              <a:rPr lang="en-US" sz="4000" dirty="0" smtClean="0"/>
              <a:t>Nutritional Value Content Rankings</a:t>
            </a:r>
            <a:endParaRPr lang="en-US" sz="4000" dirty="0"/>
          </a:p>
        </p:txBody>
      </p:sp>
      <p:pic>
        <p:nvPicPr>
          <p:cNvPr id="1026" name="Picture 2" descr="http://heartofwisdom.com/heartathome/wp-content/uploads/2013/05/nut_density.gif"/>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4441" b="24441"/>
          <a:stretch>
            <a:fillRect/>
          </a:stretch>
        </p:blipFill>
        <p:spPr bwMode="auto">
          <a:xfrm>
            <a:off x="457200" y="457200"/>
            <a:ext cx="83820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0067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dailymail.co.uk/i/pix/2008/10/22/article-1079759-0235C2B5000005DC-950_468x3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402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smtClean="0"/>
              <a:t>Different ways Foods lose their nutritional value?</a:t>
            </a:r>
            <a:endParaRPr lang="en-US" dirty="0"/>
          </a:p>
        </p:txBody>
      </p:sp>
      <p:sp>
        <p:nvSpPr>
          <p:cNvPr id="3" name="Content Placeholder 2"/>
          <p:cNvSpPr>
            <a:spLocks noGrp="1"/>
          </p:cNvSpPr>
          <p:nvPr>
            <p:ph idx="1"/>
          </p:nvPr>
        </p:nvSpPr>
        <p:spPr>
          <a:xfrm>
            <a:off x="533400" y="685800"/>
            <a:ext cx="8001000" cy="3886200"/>
          </a:xfrm>
        </p:spPr>
        <p:txBody>
          <a:bodyPr>
            <a:normAutofit/>
          </a:bodyPr>
          <a:lstStyle/>
          <a:p>
            <a:r>
              <a:rPr lang="en-US" sz="2800" dirty="0" smtClean="0"/>
              <a:t>Cooking Methods (Boiling, Baking Frying, Blanching, Steaming, Grilling, etc.)</a:t>
            </a:r>
          </a:p>
          <a:p>
            <a:r>
              <a:rPr lang="en-US" sz="2800" dirty="0" smtClean="0"/>
              <a:t>Improper Storage ( Hot, Cold, Wet, Dry)</a:t>
            </a:r>
          </a:p>
          <a:p>
            <a:r>
              <a:rPr lang="en-US" sz="2800" dirty="0" smtClean="0"/>
              <a:t>Improper Temperatures ( Hot, room temp and cold)</a:t>
            </a:r>
          </a:p>
          <a:p>
            <a:r>
              <a:rPr lang="en-US" sz="2800" dirty="0" smtClean="0"/>
              <a:t>Light and Dark Sensitivity (counter, cabinet, basement)</a:t>
            </a:r>
          </a:p>
          <a:p>
            <a:r>
              <a:rPr lang="en-US" sz="2800" dirty="0" smtClean="0"/>
              <a:t>Damaged food products, dented cans, air pinholes.</a:t>
            </a:r>
            <a:endParaRPr lang="en-US" sz="2800" dirty="0"/>
          </a:p>
        </p:txBody>
      </p:sp>
    </p:spTree>
    <p:extLst>
      <p:ext uri="{BB962C8B-B14F-4D97-AF65-F5344CB8AC3E}">
        <p14:creationId xmlns:p14="http://schemas.microsoft.com/office/powerpoint/2010/main" val="2080316101"/>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2035</TotalTime>
  <Words>2235</Words>
  <Application>Microsoft Office PowerPoint</Application>
  <PresentationFormat>On-screen Show (4:3)</PresentationFormat>
  <Paragraphs>178</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NewsPrint</vt:lpstr>
      <vt:lpstr>Nutritional Value Of Expired Foods</vt:lpstr>
      <vt:lpstr>Do all foods have the same rate of expiration?</vt:lpstr>
      <vt:lpstr>How long does food really last ?</vt:lpstr>
      <vt:lpstr>To Toss or Not  to Toss?</vt:lpstr>
      <vt:lpstr>What is Nutritional Value?</vt:lpstr>
      <vt:lpstr>Nutritional Value of Foods</vt:lpstr>
      <vt:lpstr>Nutritional Value Content Rankings</vt:lpstr>
      <vt:lpstr>PowerPoint Presentation</vt:lpstr>
      <vt:lpstr>Different ways Foods lose their nutritional value?</vt:lpstr>
      <vt:lpstr>Stability of Various Nutrients in Storage</vt:lpstr>
      <vt:lpstr>Farm to Can or Freezer is best</vt:lpstr>
      <vt:lpstr>How does microwaving affect the nutritional value of food?</vt:lpstr>
      <vt:lpstr>The pantry or cupboard</vt:lpstr>
      <vt:lpstr>Dry unprocessed pantry foods</vt:lpstr>
      <vt:lpstr>Processed Pantry foods</vt:lpstr>
      <vt:lpstr>Extended Shelf life of New Twinkies 19 days longer…….</vt:lpstr>
      <vt:lpstr>The Counter Top</vt:lpstr>
      <vt:lpstr>The Refrigerator</vt:lpstr>
      <vt:lpstr>Meat Fish &amp; Poultry</vt:lpstr>
      <vt:lpstr>Dairy Products</vt:lpstr>
      <vt:lpstr>Hard Cheese</vt:lpstr>
      <vt:lpstr>Eggs</vt:lpstr>
      <vt:lpstr>EGGs</vt:lpstr>
      <vt:lpstr>Fat Products</vt:lpstr>
      <vt:lpstr>Fruits &amp; Veggies</vt:lpstr>
      <vt:lpstr>What’s wrong with this fridge?</vt:lpstr>
      <vt:lpstr>The Freezer</vt:lpstr>
      <vt:lpstr>PowerPoint Presentation</vt:lpstr>
      <vt:lpstr>Expired Foods Supermarket for Low Income Communities</vt:lpstr>
      <vt:lpstr>The Bottom  Line-”TBL”</vt:lpstr>
      <vt:lpstr>R &amp; R…….. Resources &amp; 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Nutritional Value Of Expired Foods</dc:title>
  <dc:creator>Laura Lynn Iacono</dc:creator>
  <cp:lastModifiedBy>Kristine Lehn</cp:lastModifiedBy>
  <cp:revision>52</cp:revision>
  <dcterms:created xsi:type="dcterms:W3CDTF">2014-05-16T17:40:38Z</dcterms:created>
  <dcterms:modified xsi:type="dcterms:W3CDTF">2014-09-19T13:39:28Z</dcterms:modified>
</cp:coreProperties>
</file>